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5" r:id="rId3"/>
    <p:sldId id="278" r:id="rId4"/>
    <p:sldId id="258" r:id="rId5"/>
    <p:sldId id="356" r:id="rId6"/>
    <p:sldId id="259" r:id="rId7"/>
    <p:sldId id="261" r:id="rId8"/>
    <p:sldId id="357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31"/>
    <a:srgbClr val="6C7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2"/>
    <p:restoredTop sz="80657" autoAdjust="0"/>
  </p:normalViewPr>
  <p:slideViewPr>
    <p:cSldViewPr snapToGrid="0" snapToObjects="1">
      <p:cViewPr varScale="1">
        <p:scale>
          <a:sx n="121" d="100"/>
          <a:sy n="121" d="100"/>
        </p:scale>
        <p:origin x="5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D229-338E-DA43-B68F-DF889BCD9FF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2BBE5-E5A1-A448-AFED-B889827D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6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4F435-D58C-7144-943E-A086F996B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4F435-D58C-7144-943E-A086F996B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1571" y="1152475"/>
            <a:ext cx="7870728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  <p:sp>
        <p:nvSpPr>
          <p:cNvPr id="7" name="Google Shape;17;p4"/>
          <p:cNvSpPr txBox="1">
            <a:spLocks/>
          </p:cNvSpPr>
          <p:nvPr/>
        </p:nvSpPr>
        <p:spPr>
          <a:xfrm>
            <a:off x="1433287" y="200108"/>
            <a:ext cx="7411357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Enquiry question</a:t>
            </a:r>
          </a:p>
        </p:txBody>
      </p:sp>
    </p:spTree>
    <p:extLst>
      <p:ext uri="{BB962C8B-B14F-4D97-AF65-F5344CB8AC3E}">
        <p14:creationId xmlns:p14="http://schemas.microsoft.com/office/powerpoint/2010/main" val="11485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FFCC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98500" y="200108"/>
            <a:ext cx="8133800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70643" y="227321"/>
            <a:ext cx="7861656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80000"/>
            <a:ext cx="9144000" cy="4063501"/>
          </a:xfrm>
          <a:prstGeom prst="rect">
            <a:avLst/>
          </a:prstGeom>
          <a:solidFill>
            <a:srgbClr val="FFCC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023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0"/>
            <a:ext cx="3655786" cy="5143499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0379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9000" y="744575"/>
            <a:ext cx="6673308" cy="20526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40856" y="2834125"/>
            <a:ext cx="6691443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hevron 4"/>
          <p:cNvSpPr/>
          <p:nvPr/>
        </p:nvSpPr>
        <p:spPr>
          <a:xfrm>
            <a:off x="1097644" y="1061306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88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B9798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33287" y="127921"/>
            <a:ext cx="7344585" cy="841800"/>
          </a:xfrm>
          <a:prstGeom prst="rect">
            <a:avLst/>
          </a:prstGeom>
        </p:spPr>
        <p:txBody>
          <a:bodyPr spcFirstLastPara="1" wrap="square" lIns="91423" tIns="91423" rIns="91423" bIns="91423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Enquiry question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B9798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8286" y="200108"/>
            <a:ext cx="8034014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37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B9798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43858" y="200108"/>
            <a:ext cx="8088443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9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16000" y="218249"/>
            <a:ext cx="7725585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80000"/>
            <a:ext cx="9144000" cy="4063501"/>
          </a:xfrm>
          <a:prstGeom prst="rect">
            <a:avLst/>
          </a:prstGeom>
          <a:solidFill>
            <a:srgbClr val="CB9798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0893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0"/>
            <a:ext cx="3655786" cy="5143499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30960"/>
            <a:ext cx="8229600" cy="857250"/>
          </a:xfrm>
          <a:prstGeom prst="rect">
            <a:avLst/>
          </a:prstGeom>
        </p:spPr>
        <p:txBody>
          <a:bodyPr vert="horz"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58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0379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9000" y="744575"/>
            <a:ext cx="6673308" cy="20526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40856" y="2834125"/>
            <a:ext cx="6691443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hevron 4"/>
          <p:cNvSpPr/>
          <p:nvPr/>
        </p:nvSpPr>
        <p:spPr>
          <a:xfrm>
            <a:off x="1097644" y="1061306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5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CA99C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33287" y="127921"/>
            <a:ext cx="7344585" cy="841800"/>
          </a:xfrm>
          <a:prstGeom prst="rect">
            <a:avLst/>
          </a:prstGeom>
        </p:spPr>
        <p:txBody>
          <a:bodyPr spcFirstLastPara="1" wrap="square" lIns="91423" tIns="91423" rIns="91423" bIns="91423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Enquiry question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6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30960"/>
            <a:ext cx="8229600" cy="857250"/>
          </a:xfrm>
          <a:prstGeom prst="rect">
            <a:avLst/>
          </a:prstGeom>
        </p:spPr>
        <p:txBody>
          <a:bodyPr vert="horz"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A99C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8286" y="200108"/>
            <a:ext cx="8034014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651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A99C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62000" y="200108"/>
            <a:ext cx="8070300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91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4145" y="227321"/>
            <a:ext cx="7798156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80000"/>
            <a:ext cx="9144000" cy="4063501"/>
          </a:xfrm>
          <a:prstGeom prst="rect">
            <a:avLst/>
          </a:prstGeom>
          <a:solidFill>
            <a:srgbClr val="CA99C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8954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1"/>
            <a:ext cx="3655786" cy="5143499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0379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9000" y="744575"/>
            <a:ext cx="6673308" cy="20526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49928" y="2834125"/>
            <a:ext cx="6682371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hevron 4"/>
          <p:cNvSpPr/>
          <p:nvPr/>
        </p:nvSpPr>
        <p:spPr>
          <a:xfrm>
            <a:off x="1097644" y="1061306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6699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33285" y="127921"/>
            <a:ext cx="7344585" cy="841800"/>
          </a:xfrm>
          <a:prstGeom prst="rect">
            <a:avLst/>
          </a:prstGeom>
        </p:spPr>
        <p:txBody>
          <a:bodyPr spcFirstLastPara="1" wrap="square" lIns="91423" tIns="91423" rIns="91423" bIns="91423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Enquiry question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30960"/>
            <a:ext cx="8229600" cy="857250"/>
          </a:xfrm>
          <a:prstGeom prst="rect">
            <a:avLst/>
          </a:prstGeom>
        </p:spPr>
        <p:txBody>
          <a:bodyPr vert="horz"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00108"/>
            <a:ext cx="8520600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6699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8286" y="200108"/>
            <a:ext cx="8034014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190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6699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07570" y="200108"/>
            <a:ext cx="81247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4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25073" y="227321"/>
            <a:ext cx="7807228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80000"/>
            <a:ext cx="9144000" cy="4063501"/>
          </a:xfrm>
          <a:prstGeom prst="rect">
            <a:avLst/>
          </a:prstGeom>
          <a:solidFill>
            <a:srgbClr val="6699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3465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0"/>
            <a:ext cx="3655786" cy="5143499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0379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9000" y="744575"/>
            <a:ext cx="6673308" cy="20526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40856" y="2834125"/>
            <a:ext cx="6691443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hevron 4"/>
          <p:cNvSpPr/>
          <p:nvPr/>
        </p:nvSpPr>
        <p:spPr>
          <a:xfrm>
            <a:off x="1097644" y="1061306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33285" y="127921"/>
            <a:ext cx="7344585" cy="841800"/>
          </a:xfrm>
          <a:prstGeom prst="rect">
            <a:avLst/>
          </a:prstGeom>
        </p:spPr>
        <p:txBody>
          <a:bodyPr spcFirstLastPara="1" wrap="square" lIns="91423" tIns="91423" rIns="91423" bIns="91423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Enquiry question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88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30960"/>
            <a:ext cx="8229600" cy="857250"/>
          </a:xfrm>
          <a:prstGeom prst="rect">
            <a:avLst/>
          </a:prstGeom>
        </p:spPr>
        <p:txBody>
          <a:bodyPr vert="horz"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9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CBCB3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8286" y="200108"/>
            <a:ext cx="8034014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570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CBCB3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43859" y="200108"/>
            <a:ext cx="8088442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80858" y="1152071"/>
            <a:ext cx="3773714" cy="3429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54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16001" y="227321"/>
            <a:ext cx="7816300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80000"/>
            <a:ext cx="9144000" cy="4063501"/>
          </a:xfrm>
          <a:prstGeom prst="rect">
            <a:avLst/>
          </a:prstGeom>
          <a:solidFill>
            <a:srgbClr val="CBCB3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93887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25073" y="227321"/>
            <a:ext cx="7807228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61;p14"/>
          <p:cNvSpPr txBox="1">
            <a:spLocks/>
          </p:cNvSpPr>
          <p:nvPr/>
        </p:nvSpPr>
        <p:spPr>
          <a:xfrm flipV="1">
            <a:off x="0" y="1079999"/>
            <a:ext cx="9144000" cy="406350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1006929" y="1433286"/>
            <a:ext cx="6594929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0"/>
            <a:ext cx="3655786" cy="5143499"/>
          </a:xfrm>
          <a:prstGeom prst="rect">
            <a:avLst/>
          </a:prstGeom>
          <a:solidFill>
            <a:srgbClr val="CBCB3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4C8-02C1-934C-BE44-8D1B4DFA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0CEE5-D489-1343-B0F7-E36200F2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4251-2F7D-9649-890C-CA25CF59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29CF030-6FFD-CE41-9C6B-DA11530373C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995C-F9F9-C142-A448-06AD0FC3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2B2E-891C-5042-BA6C-3573191D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 flipV="1">
            <a:off x="0" y="0"/>
            <a:ext cx="3655786" cy="514349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30;p7"/>
          <p:cNvSpPr txBox="1">
            <a:spLocks noGrp="1"/>
          </p:cNvSpPr>
          <p:nvPr>
            <p:ph type="body" idx="13" hasCustomPrompt="1"/>
          </p:nvPr>
        </p:nvSpPr>
        <p:spPr>
          <a:xfrm>
            <a:off x="347986" y="1433286"/>
            <a:ext cx="2808000" cy="3081286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27715" y="460375"/>
            <a:ext cx="4426858" cy="41479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0379"/>
            <a:ext cx="9144000" cy="1678214"/>
          </a:xfrm>
          <a:prstGeom prst="rect">
            <a:avLst/>
          </a:prstGeom>
          <a:solidFill>
            <a:srgbClr val="696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9000" y="744575"/>
            <a:ext cx="6673308" cy="2052600"/>
          </a:xfrm>
          <a:prstGeom prst="rect">
            <a:avLst/>
          </a:prstGeom>
        </p:spPr>
        <p:txBody>
          <a:bodyPr spcFirstLastPara="1" wrap="square" lIns="91423" tIns="91423" rIns="91423" bIns="91423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68071" y="2834125"/>
            <a:ext cx="6664229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1097644" y="1061306"/>
            <a:ext cx="807357" cy="1741715"/>
          </a:xfrm>
          <a:prstGeom prst="chevron">
            <a:avLst>
              <a:gd name="adj" fmla="val 4838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2" y="1364326"/>
            <a:ext cx="980100" cy="10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FFCC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33285" y="127921"/>
            <a:ext cx="7344585" cy="841800"/>
          </a:xfrm>
          <a:prstGeom prst="rect">
            <a:avLst/>
          </a:prstGeom>
        </p:spPr>
        <p:txBody>
          <a:bodyPr spcFirstLastPara="1" wrap="square" lIns="91423" tIns="91423" rIns="91423" bIns="91423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Enquiry question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marantus question mar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" y="46854"/>
            <a:ext cx="861798" cy="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1406071" y="200108"/>
            <a:ext cx="7426229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Taking a closer look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 descr="magnifying glassAsset 2@4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2" y="63502"/>
            <a:ext cx="1273712" cy="13289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30960"/>
            <a:ext cx="8229600" cy="857250"/>
          </a:xfrm>
          <a:prstGeom prst="rect">
            <a:avLst/>
          </a:prstGeom>
        </p:spPr>
        <p:txBody>
          <a:bodyPr vert="horz" lIns="91438" tIns="45719" rIns="91438" bIns="4571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/>
          <p:cNvSpPr txBox="1">
            <a:spLocks/>
          </p:cNvSpPr>
          <p:nvPr/>
        </p:nvSpPr>
        <p:spPr>
          <a:xfrm>
            <a:off x="0" y="-1"/>
            <a:ext cx="9144000" cy="1080000"/>
          </a:xfrm>
          <a:prstGeom prst="rect">
            <a:avLst/>
          </a:prstGeom>
          <a:solidFill>
            <a:srgbClr val="FFCC66"/>
          </a:solidFill>
        </p:spPr>
        <p:txBody>
          <a:bodyPr spcFirstLastPara="1" wrap="square" lIns="91423" tIns="26999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9955"/>
            <a:r>
              <a:rPr lang="en-GB" sz="2600" dirty="0"/>
              <a:t> 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70214" y="200108"/>
            <a:ext cx="7662086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07571" y="1152475"/>
            <a:ext cx="7765144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656AC6CC-4EF7-B949-BB4B-282C1F9024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d &amp; Dining"/>
          <p:cNvSpPr txBox="1">
            <a:spLocks noGrp="1"/>
          </p:cNvSpPr>
          <p:nvPr>
            <p:ph type="ctrTitle"/>
          </p:nvPr>
        </p:nvSpPr>
        <p:spPr>
          <a:xfrm>
            <a:off x="2140856" y="1216403"/>
            <a:ext cx="6673308" cy="14297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Diet, </a:t>
            </a:r>
            <a:r>
              <a:rPr dirty="0"/>
              <a:t>Food &amp; Dining</a:t>
            </a:r>
          </a:p>
        </p:txBody>
      </p:sp>
      <p:sp>
        <p:nvSpPr>
          <p:cNvPr id="120" name="6.2 A Selfish Wedding Feast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Roman dining experience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odern day food &amp; d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rPr lang="en-US" sz="2600" dirty="0"/>
              <a:t>F</a:t>
            </a:r>
            <a:r>
              <a:rPr sz="2600" dirty="0"/>
              <a:t>ood &amp; dining</a:t>
            </a:r>
            <a:r>
              <a:rPr lang="en-US" sz="2600" dirty="0"/>
              <a:t> today</a:t>
            </a:r>
            <a:endParaRPr sz="2600" dirty="0"/>
          </a:p>
        </p:txBody>
      </p:sp>
      <p:sp>
        <p:nvSpPr>
          <p:cNvPr id="123" name="How do we consume food today?…"/>
          <p:cNvSpPr txBox="1">
            <a:spLocks noGrp="1"/>
          </p:cNvSpPr>
          <p:nvPr>
            <p:ph type="body" idx="4294967295"/>
          </p:nvPr>
        </p:nvSpPr>
        <p:spPr>
          <a:xfrm>
            <a:off x="485862" y="1175306"/>
            <a:ext cx="4961124" cy="97827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/>
              <a:t>How do we consume food today?</a:t>
            </a:r>
            <a:endParaRPr lang="en-US" sz="2000" dirty="0"/>
          </a:p>
          <a:p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/>
              <a:t>How do we use food as part of social life?</a:t>
            </a:r>
          </a:p>
        </p:txBody>
      </p:sp>
      <p:pic>
        <p:nvPicPr>
          <p:cNvPr id="1030" name="Picture 6" descr="File:Wedding breakfast entertainment arp.jpg">
            <a:extLst>
              <a:ext uri="{FF2B5EF4-FFF2-40B4-BE49-F238E27FC236}">
                <a16:creationId xmlns:a16="http://schemas.microsoft.com/office/drawing/2014/main" id="{F621FC94-3639-4859-99FE-0DCBDA6D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" y="2359169"/>
            <a:ext cx="3205994" cy="2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Family eating lunch.jpg">
            <a:extLst>
              <a:ext uri="{FF2B5EF4-FFF2-40B4-BE49-F238E27FC236}">
                <a16:creationId xmlns:a16="http://schemas.microsoft.com/office/drawing/2014/main" id="{B154216E-C966-480F-A9D1-FDBDB241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41" y="2571749"/>
            <a:ext cx="3455917" cy="22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Kung fu fast food restaurant meal.jpg">
            <a:extLst>
              <a:ext uri="{FF2B5EF4-FFF2-40B4-BE49-F238E27FC236}">
                <a16:creationId xmlns:a16="http://schemas.microsoft.com/office/drawing/2014/main" id="{72D56163-9C02-4A68-9BC0-343E7CA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90" y="1343554"/>
            <a:ext cx="2969780" cy="17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8976A2-A6D1-4E77-AB95-C0D405F0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What’s happening here?</a:t>
            </a:r>
            <a:endParaRPr lang="en-GB" sz="3600" dirty="0"/>
          </a:p>
        </p:txBody>
      </p:sp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B37372BE-4DD3-40BE-B013-72A6CF7A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4268" y="3186052"/>
            <a:ext cx="3103424" cy="195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DSC_2476.jpeg">
            <a:extLst>
              <a:ext uri="{FF2B5EF4-FFF2-40B4-BE49-F238E27FC236}">
                <a16:creationId xmlns:a16="http://schemas.microsoft.com/office/drawing/2014/main" id="{E7B671C4-8424-47FC-A985-43B927AF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" y="1406428"/>
            <a:ext cx="2641229" cy="2072099"/>
          </a:xfrm>
          <a:prstGeom prst="rect">
            <a:avLst/>
          </a:prstGeom>
        </p:spPr>
      </p:pic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8BF52B69-2250-4B5E-B0E7-1B54BC92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28552" r="11468" b="10224"/>
          <a:stretch/>
        </p:blipFill>
        <p:spPr>
          <a:xfrm>
            <a:off x="3194244" y="1142617"/>
            <a:ext cx="2234554" cy="2088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" descr="Picture 1">
            <a:extLst>
              <a:ext uri="{FF2B5EF4-FFF2-40B4-BE49-F238E27FC236}">
                <a16:creationId xmlns:a16="http://schemas.microsoft.com/office/drawing/2014/main" id="{F137176F-51B3-4E69-917C-ADED3A1E5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8598" y="1140645"/>
            <a:ext cx="3282364" cy="24617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908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ating experiences in Roman Pompeii"/>
          <p:cNvSpPr txBox="1">
            <a:spLocks noGrp="1"/>
          </p:cNvSpPr>
          <p:nvPr>
            <p:ph type="title"/>
          </p:nvPr>
        </p:nvSpPr>
        <p:spPr>
          <a:xfrm>
            <a:off x="229559" y="301929"/>
            <a:ext cx="8034014" cy="5727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en-US" sz="2600" dirty="0"/>
              <a:t>E</a:t>
            </a:r>
            <a:r>
              <a:rPr sz="2600" dirty="0"/>
              <a:t>ating experiences in Roman Pompeii</a:t>
            </a:r>
          </a:p>
        </p:txBody>
      </p:sp>
      <p:sp>
        <p:nvSpPr>
          <p:cNvPr id="127" name="Just like today, food could be eaten quickly simply to satisfy hunger…"/>
          <p:cNvSpPr txBox="1"/>
          <p:nvPr/>
        </p:nvSpPr>
        <p:spPr>
          <a:xfrm>
            <a:off x="229559" y="1152943"/>
            <a:ext cx="8140033" cy="3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b="0"/>
            </a:lvl1pPr>
          </a:lstStyle>
          <a:p>
            <a:r>
              <a:rPr sz="1800" dirty="0"/>
              <a:t>Just like today, food could be eaten quickly simply to satisfy hunger</a:t>
            </a:r>
            <a:r>
              <a:rPr lang="en-US" sz="1800" dirty="0"/>
              <a:t> or more socially </a:t>
            </a:r>
            <a:r>
              <a:rPr sz="1800" dirty="0"/>
              <a:t>…</a:t>
            </a:r>
          </a:p>
        </p:txBody>
      </p:sp>
      <p:sp>
        <p:nvSpPr>
          <p:cNvPr id="128" name="…or as part of a social event in the home, e.g. a wedding feast"/>
          <p:cNvSpPr txBox="1"/>
          <p:nvPr/>
        </p:nvSpPr>
        <p:spPr>
          <a:xfrm>
            <a:off x="5394115" y="3565904"/>
            <a:ext cx="3709747" cy="116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b="0"/>
            </a:lvl1pPr>
          </a:lstStyle>
          <a:p>
            <a:r>
              <a:rPr sz="1800" dirty="0"/>
              <a:t>…or as part of a social event in the home, </a:t>
            </a:r>
            <a:r>
              <a:rPr lang="en-US" sz="1800" dirty="0"/>
              <a:t>like a dinner party…</a:t>
            </a:r>
          </a:p>
          <a:p>
            <a:endParaRPr lang="en-US" sz="1800" dirty="0"/>
          </a:p>
          <a:p>
            <a:r>
              <a:rPr lang="en-US" sz="1800" dirty="0"/>
              <a:t>… or </a:t>
            </a:r>
            <a:r>
              <a:rPr sz="1800" dirty="0"/>
              <a:t>a wedding feast</a:t>
            </a:r>
          </a:p>
        </p:txBody>
      </p:sp>
      <p:sp>
        <p:nvSpPr>
          <p:cNvPr id="129" name="bars e.g. Amarantus’ bar"/>
          <p:cNvSpPr txBox="1"/>
          <p:nvPr/>
        </p:nvSpPr>
        <p:spPr>
          <a:xfrm>
            <a:off x="72354" y="3565904"/>
            <a:ext cx="2505308" cy="143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r>
              <a:rPr lang="en-US" sz="1800" dirty="0"/>
              <a:t>… maybe in a bar like </a:t>
            </a:r>
            <a:r>
              <a:rPr sz="1800" dirty="0" err="1"/>
              <a:t>Amarantus</a:t>
            </a:r>
            <a:r>
              <a:rPr sz="1800" dirty="0"/>
              <a:t>’</a:t>
            </a:r>
            <a:r>
              <a:rPr lang="en-US" sz="1800" dirty="0"/>
              <a:t> or from a shop that sold takeaway hot food (called a </a:t>
            </a:r>
            <a:r>
              <a:rPr lang="en-GB" sz="1800" i="1" dirty="0" err="1"/>
              <a:t>thermopolium</a:t>
            </a:r>
            <a:r>
              <a:rPr lang="en-GB" sz="1800" dirty="0"/>
              <a:t>) … </a:t>
            </a:r>
            <a:r>
              <a:rPr lang="en-US" sz="1800" dirty="0"/>
              <a:t>  </a:t>
            </a:r>
            <a:endParaRPr sz="1800" dirty="0"/>
          </a:p>
        </p:txBody>
      </p:sp>
      <p:pic>
        <p:nvPicPr>
          <p:cNvPr id="130" name="Picture 3" descr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t="28552" r="11468" b="10224"/>
          <a:stretch/>
        </p:blipFill>
        <p:spPr>
          <a:xfrm>
            <a:off x="3026403" y="1647732"/>
            <a:ext cx="1696647" cy="1586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5978" y="3397494"/>
            <a:ext cx="2591077" cy="163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9067" y="1548304"/>
            <a:ext cx="2604448" cy="195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DSC_2476.jpeg">
            <a:extLst>
              <a:ext uri="{FF2B5EF4-FFF2-40B4-BE49-F238E27FC236}">
                <a16:creationId xmlns:a16="http://schemas.microsoft.com/office/drawing/2014/main" id="{09E91B44-2117-4D48-A285-960B661F1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8" y="1680646"/>
            <a:ext cx="2271716" cy="178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1" y="2670038"/>
            <a:ext cx="2081881" cy="2261218"/>
          </a:xfrm>
          <a:prstGeom prst="rect">
            <a:avLst/>
          </a:prstGeom>
        </p:spPr>
      </p:pic>
      <p:sp>
        <p:nvSpPr>
          <p:cNvPr id="8" name="Google Shape;182;p29">
            <a:extLst>
              <a:ext uri="{FF2B5EF4-FFF2-40B4-BE49-F238E27FC236}">
                <a16:creationId xmlns:a16="http://schemas.microsoft.com/office/drawing/2014/main" id="{A8D239C6-3ACC-4D39-878E-8F3DFAFA48FF}"/>
              </a:ext>
            </a:extLst>
          </p:cNvPr>
          <p:cNvSpPr/>
          <p:nvPr/>
        </p:nvSpPr>
        <p:spPr>
          <a:xfrm>
            <a:off x="425670" y="149772"/>
            <a:ext cx="4424444" cy="2808845"/>
          </a:xfrm>
          <a:prstGeom prst="cloudCallout">
            <a:avLst>
              <a:gd name="adj1" fmla="val 65686"/>
              <a:gd name="adj2" fmla="val 58733"/>
            </a:avLst>
          </a:prstGeom>
          <a:solidFill>
            <a:schemeClr val="tx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697" algn="ctr">
              <a:spcBef>
                <a:spcPts val="1041"/>
              </a:spcBef>
              <a:buSzPct val="145312"/>
              <a:tabLst>
                <a:tab pos="241082" algn="l"/>
              </a:tabLst>
            </a:pPr>
            <a:r>
              <a:rPr lang="en-US" sz="2800" spc="8" dirty="0">
                <a:cs typeface="Arial"/>
              </a:rPr>
              <a:t>What do we already know about Roman dining</a:t>
            </a:r>
            <a:r>
              <a:rPr lang="en-US" sz="2800" spc="-5" dirty="0">
                <a:cs typeface="Arial"/>
              </a:rPr>
              <a:t>?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29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ining &amp; social status"/>
          <p:cNvSpPr txBox="1">
            <a:spLocks noGrp="1"/>
          </p:cNvSpPr>
          <p:nvPr>
            <p:ph type="title"/>
          </p:nvPr>
        </p:nvSpPr>
        <p:spPr>
          <a:xfrm>
            <a:off x="311700" y="732901"/>
            <a:ext cx="2808000" cy="7557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</a:t>
            </a:r>
            <a:r>
              <a:rPr sz="3600" dirty="0"/>
              <a:t>ining &amp; social status</a:t>
            </a:r>
          </a:p>
        </p:txBody>
      </p:sp>
      <p:grpSp>
        <p:nvGrpSpPr>
          <p:cNvPr id="155" name="Group"/>
          <p:cNvGrpSpPr/>
          <p:nvPr/>
        </p:nvGrpSpPr>
        <p:grpSpPr>
          <a:xfrm>
            <a:off x="4102447" y="51121"/>
            <a:ext cx="4596935" cy="4796775"/>
            <a:chOff x="0" y="0"/>
            <a:chExt cx="4613361" cy="6093490"/>
          </a:xfrm>
        </p:grpSpPr>
        <p:grpSp>
          <p:nvGrpSpPr>
            <p:cNvPr id="140" name="Group"/>
            <p:cNvGrpSpPr/>
            <p:nvPr/>
          </p:nvGrpSpPr>
          <p:grpSpPr>
            <a:xfrm>
              <a:off x="165437" y="684982"/>
              <a:ext cx="4192833" cy="4801978"/>
              <a:chOff x="0" y="0"/>
              <a:chExt cx="4192832" cy="4801977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0" y="1591207"/>
                <a:ext cx="1330536" cy="321077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defTabSz="410731">
                  <a:defRPr sz="2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300"/>
              </a:p>
            </p:txBody>
          </p:sp>
          <p:sp>
            <p:nvSpPr>
              <p:cNvPr id="138" name="Rectangle"/>
              <p:cNvSpPr/>
              <p:nvPr/>
            </p:nvSpPr>
            <p:spPr>
              <a:xfrm rot="16200000">
                <a:off x="631162" y="-610714"/>
                <a:ext cx="1544517" cy="27659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defTabSz="410731">
                  <a:defRPr sz="2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300"/>
              </a:p>
            </p:txBody>
          </p:sp>
          <p:sp>
            <p:nvSpPr>
              <p:cNvPr id="139" name="Rectangle"/>
              <p:cNvSpPr/>
              <p:nvPr/>
            </p:nvSpPr>
            <p:spPr>
              <a:xfrm>
                <a:off x="2862296" y="347074"/>
                <a:ext cx="1330537" cy="32107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defTabSz="410731">
                  <a:defRPr sz="2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300"/>
              </a:p>
            </p:txBody>
          </p:sp>
        </p:grpSp>
        <p:sp>
          <p:nvSpPr>
            <p:cNvPr id="141" name="lectus imus…"/>
            <p:cNvSpPr txBox="1"/>
            <p:nvPr/>
          </p:nvSpPr>
          <p:spPr>
            <a:xfrm>
              <a:off x="0" y="5400622"/>
              <a:ext cx="1627411" cy="692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000" b="0" i="1"/>
              </a:pPr>
              <a:r>
                <a:rPr sz="1300" dirty="0"/>
                <a:t>lowest couch</a:t>
              </a:r>
            </a:p>
          </p:txBody>
        </p:sp>
        <p:sp>
          <p:nvSpPr>
            <p:cNvPr id="142" name="lectus medius…"/>
            <p:cNvSpPr txBox="1"/>
            <p:nvPr/>
          </p:nvSpPr>
          <p:spPr>
            <a:xfrm>
              <a:off x="731730" y="0"/>
              <a:ext cx="1772105" cy="692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000" b="0" i="1"/>
              </a:pPr>
              <a:r>
                <a:rPr sz="1300" dirty="0"/>
                <a:t>middle couch</a:t>
              </a:r>
            </a:p>
          </p:txBody>
        </p:sp>
        <p:sp>
          <p:nvSpPr>
            <p:cNvPr id="143" name="lectus summus…"/>
            <p:cNvSpPr txBox="1"/>
            <p:nvPr/>
          </p:nvSpPr>
          <p:spPr>
            <a:xfrm>
              <a:off x="2696823" y="4195465"/>
              <a:ext cx="1916539" cy="692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410731">
                <a:defRPr sz="2000" b="0"/>
              </a:pPr>
              <a:r>
                <a:rPr sz="1300" i="1" dirty="0"/>
                <a:t>top couch</a:t>
              </a:r>
            </a:p>
          </p:txBody>
        </p:sp>
        <p:sp>
          <p:nvSpPr>
            <p:cNvPr id="144" name="Male"/>
            <p:cNvSpPr/>
            <p:nvPr/>
          </p:nvSpPr>
          <p:spPr>
            <a:xfrm rot="3448506">
              <a:off x="716877" y="4028781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45" name="Male"/>
            <p:cNvSpPr/>
            <p:nvPr/>
          </p:nvSpPr>
          <p:spPr>
            <a:xfrm rot="3448506">
              <a:off x="716877" y="3175703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46" name="Male"/>
            <p:cNvSpPr/>
            <p:nvPr/>
          </p:nvSpPr>
          <p:spPr>
            <a:xfrm rot="3448506">
              <a:off x="716877" y="2288235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47" name="Male"/>
            <p:cNvSpPr/>
            <p:nvPr/>
          </p:nvSpPr>
          <p:spPr>
            <a:xfrm rot="8497558">
              <a:off x="487583" y="882220"/>
              <a:ext cx="574101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48" name="Male"/>
            <p:cNvSpPr/>
            <p:nvPr/>
          </p:nvSpPr>
          <p:spPr>
            <a:xfrm rot="8497558">
              <a:off x="1272391" y="882220"/>
              <a:ext cx="574101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49" name="Male"/>
            <p:cNvSpPr/>
            <p:nvPr/>
          </p:nvSpPr>
          <p:spPr>
            <a:xfrm rot="8497558">
              <a:off x="2037930" y="882220"/>
              <a:ext cx="574101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50" name="Male"/>
            <p:cNvSpPr/>
            <p:nvPr/>
          </p:nvSpPr>
          <p:spPr>
            <a:xfrm rot="14023537">
              <a:off x="3192228" y="2880041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51" name="Male"/>
            <p:cNvSpPr/>
            <p:nvPr/>
          </p:nvSpPr>
          <p:spPr>
            <a:xfrm rot="14023537">
              <a:off x="3192228" y="2092908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52" name="Male"/>
            <p:cNvSpPr/>
            <p:nvPr/>
          </p:nvSpPr>
          <p:spPr>
            <a:xfrm rot="14023537">
              <a:off x="3192228" y="1357669"/>
              <a:ext cx="574100" cy="154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53" name="Circle"/>
            <p:cNvSpPr/>
            <p:nvPr/>
          </p:nvSpPr>
          <p:spPr>
            <a:xfrm>
              <a:off x="1767544" y="2749117"/>
              <a:ext cx="988620" cy="99632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0092" tIns="20092" rIns="20092" bIns="20092" numCol="1" anchor="ctr">
              <a:noAutofit/>
            </a:bodyPr>
            <a:lstStyle/>
            <a:p>
              <a:pPr defTabSz="410731"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300"/>
            </a:p>
          </p:txBody>
        </p:sp>
        <p:sp>
          <p:nvSpPr>
            <p:cNvPr id="154" name="mensa…"/>
            <p:cNvSpPr txBox="1"/>
            <p:nvPr/>
          </p:nvSpPr>
          <p:spPr>
            <a:xfrm>
              <a:off x="1878235" y="2977910"/>
              <a:ext cx="767238" cy="538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2" tIns="20092" rIns="20092" bIns="20092" numCol="1" anchor="ctr">
              <a:noAutofit/>
            </a:bodyPr>
            <a:lstStyle/>
            <a:p>
              <a:pPr algn="ctr" defTabSz="410731">
                <a:defRPr sz="1600" b="0" i="1"/>
              </a:pPr>
              <a:r>
                <a:rPr sz="1300" dirty="0"/>
                <a:t>table</a:t>
              </a:r>
            </a:p>
          </p:txBody>
        </p:sp>
      </p:grpSp>
      <p:sp>
        <p:nvSpPr>
          <p:cNvPr id="156" name="a. host’s position…"/>
          <p:cNvSpPr txBox="1"/>
          <p:nvPr/>
        </p:nvSpPr>
        <p:spPr>
          <a:xfrm>
            <a:off x="342414" y="1748025"/>
            <a:ext cx="3027673" cy="219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2" tIns="20092" rIns="20092" bIns="20092" anchor="ctr">
            <a:spAutoFit/>
          </a:bodyPr>
          <a:lstStyle/>
          <a:p>
            <a:pPr defTabSz="410731">
              <a:defRPr sz="1900"/>
            </a:pPr>
            <a:r>
              <a:rPr sz="2000" dirty="0"/>
              <a:t>a. host’s position</a:t>
            </a:r>
            <a:endParaRPr lang="en-US" sz="2000" dirty="0"/>
          </a:p>
          <a:p>
            <a:pPr defTabSz="410731">
              <a:defRPr sz="1900"/>
            </a:pPr>
            <a:endParaRPr sz="2000" dirty="0"/>
          </a:p>
          <a:p>
            <a:pPr defTabSz="410731">
              <a:defRPr sz="1900"/>
            </a:pPr>
            <a:r>
              <a:rPr sz="2000" dirty="0"/>
              <a:t>b. top position of </a:t>
            </a:r>
            <a:r>
              <a:rPr sz="2000" dirty="0" err="1"/>
              <a:t>honour</a:t>
            </a:r>
            <a:endParaRPr lang="en-US" sz="2000" dirty="0"/>
          </a:p>
          <a:p>
            <a:pPr defTabSz="410731">
              <a:defRPr sz="1900"/>
            </a:pPr>
            <a:endParaRPr sz="2000" dirty="0"/>
          </a:p>
          <a:p>
            <a:pPr defTabSz="410731">
              <a:defRPr sz="1900"/>
            </a:pPr>
            <a:r>
              <a:rPr sz="2000" dirty="0"/>
              <a:t>c. position of </a:t>
            </a:r>
            <a:r>
              <a:rPr sz="2000" dirty="0" err="1"/>
              <a:t>honour</a:t>
            </a:r>
            <a:endParaRPr lang="en-US" sz="2000" dirty="0"/>
          </a:p>
          <a:p>
            <a:pPr defTabSz="410731">
              <a:defRPr sz="1900"/>
            </a:pPr>
            <a:endParaRPr sz="2000" dirty="0"/>
          </a:p>
          <a:p>
            <a:pPr defTabSz="410731">
              <a:defRPr sz="1900"/>
            </a:pPr>
            <a:r>
              <a:rPr sz="2000" dirty="0"/>
              <a:t>d. position of </a:t>
            </a:r>
            <a:r>
              <a:rPr sz="2000" dirty="0" err="1"/>
              <a:t>honour</a:t>
            </a:r>
            <a:endParaRPr sz="2000" dirty="0"/>
          </a:p>
        </p:txBody>
      </p:sp>
      <p:sp>
        <p:nvSpPr>
          <p:cNvPr id="157" name="a."/>
          <p:cNvSpPr txBox="1"/>
          <p:nvPr/>
        </p:nvSpPr>
        <p:spPr>
          <a:xfrm>
            <a:off x="5233342" y="2010902"/>
            <a:ext cx="239349" cy="50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defTabSz="778933">
              <a:defRPr sz="3200" b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sz="3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+mj-lt"/>
              </a:rPr>
              <a:t>a</a:t>
            </a:r>
          </a:p>
        </p:txBody>
      </p:sp>
      <p:sp>
        <p:nvSpPr>
          <p:cNvPr id="158" name="b."/>
          <p:cNvSpPr txBox="1"/>
          <p:nvPr/>
        </p:nvSpPr>
        <p:spPr>
          <a:xfrm>
            <a:off x="4866492" y="1237481"/>
            <a:ext cx="179042" cy="50224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2" tIns="20092" rIns="20092" bIns="20092" anchor="ctr">
            <a:spAutoFit/>
          </a:bodyPr>
          <a:lstStyle>
            <a:defPPr>
              <a:defRPr lang="en-US"/>
            </a:defPPr>
            <a:lvl1pPr defTabSz="778933">
              <a:defRPr sz="3000" b="1">
                <a:solidFill>
                  <a:schemeClr val="accent6">
                    <a:lumMod val="50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</a:defRPr>
            </a:lvl1pPr>
          </a:lstStyle>
          <a:p>
            <a:r>
              <a:rPr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+mj-lt"/>
              </a:rPr>
              <a:t>b</a:t>
            </a:r>
          </a:p>
        </p:txBody>
      </p:sp>
      <p:sp>
        <p:nvSpPr>
          <p:cNvPr id="159" name="c."/>
          <p:cNvSpPr txBox="1"/>
          <p:nvPr/>
        </p:nvSpPr>
        <p:spPr>
          <a:xfrm>
            <a:off x="5233342" y="2700216"/>
            <a:ext cx="210495" cy="50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defPPr>
              <a:defRPr lang="en-US"/>
            </a:defPPr>
            <a:lvl1pPr defTabSz="778933">
              <a:defRPr sz="3000" b="1">
                <a:solidFill>
                  <a:schemeClr val="accent6">
                    <a:lumMod val="50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</a:defRPr>
            </a:lvl1pPr>
          </a:lstStyle>
          <a:p>
            <a:r>
              <a:rPr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+mj-lt"/>
                <a:sym typeface="Helvetica Neue Bold Condensed"/>
              </a:rPr>
              <a:t>c</a:t>
            </a:r>
          </a:p>
        </p:txBody>
      </p:sp>
      <p:sp>
        <p:nvSpPr>
          <p:cNvPr id="160" name="d."/>
          <p:cNvSpPr txBox="1"/>
          <p:nvPr/>
        </p:nvSpPr>
        <p:spPr>
          <a:xfrm>
            <a:off x="5185358" y="3408961"/>
            <a:ext cx="255379" cy="50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defPPr>
              <a:defRPr lang="en-US"/>
            </a:defPPr>
            <a:lvl1pPr defTabSz="778933">
              <a:defRPr sz="3000" b="1">
                <a:solidFill>
                  <a:schemeClr val="accent6">
                    <a:lumMod val="50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</a:defRPr>
            </a:lvl1pPr>
          </a:lstStyle>
          <a:p>
            <a:r>
              <a:rPr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+mj-lt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C13E6-0A01-477F-AF98-40EDE637CBEB}"/>
              </a:ext>
            </a:extLst>
          </p:cNvPr>
          <p:cNvSpPr txBox="1"/>
          <p:nvPr/>
        </p:nvSpPr>
        <p:spPr>
          <a:xfrm>
            <a:off x="5757942" y="3861956"/>
            <a:ext cx="3289768" cy="1200329"/>
          </a:xfrm>
          <a:prstGeom prst="rect">
            <a:avLst/>
          </a:prstGeom>
          <a:solidFill>
            <a:schemeClr val="lt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What else might a host do at a dinner party if they wanted to </a:t>
            </a:r>
            <a:r>
              <a:rPr lang="en-US" sz="1800" i="1" dirty="0"/>
              <a:t>really </a:t>
            </a:r>
            <a:r>
              <a:rPr lang="en-US" sz="1800" dirty="0" err="1"/>
              <a:t>emphasise</a:t>
            </a:r>
            <a:r>
              <a:rPr lang="en-US" sz="1800" dirty="0"/>
              <a:t> the social hierarchy?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/>
              <a:t>Source task: Food and status</a:t>
            </a:r>
            <a:endParaRPr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57419-F027-434F-8374-33A3CDA8B14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0848" y="1480809"/>
            <a:ext cx="8351452" cy="3462583"/>
          </a:xfrm>
          <a:prstGeom prst="rect">
            <a:avLst/>
          </a:prstGeom>
          <a:solidFill>
            <a:schemeClr val="lt1"/>
          </a:solidFill>
        </p:spPr>
        <p:txBody>
          <a:bodyPr/>
          <a:lstStyle/>
          <a:p>
            <a:r>
              <a:rPr lang="en-GB" sz="2000" dirty="0"/>
              <a:t>Read the three sources on your handout.</a:t>
            </a:r>
          </a:p>
          <a:p>
            <a:endParaRPr lang="en-GB" sz="2000" dirty="0"/>
          </a:p>
          <a:p>
            <a:r>
              <a:rPr lang="en-GB" sz="2000" dirty="0"/>
              <a:t>In your notes:</a:t>
            </a:r>
          </a:p>
          <a:p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Make a list of the food and drink that are ‘high status’ and those that are ‘low status’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Suggest what claims we can make about how acceptable this behaviour was in the Roman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i="1" dirty="0"/>
              <a:t>Extension: What do you think made certain food and drink high or low status?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rantus question 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1" y="2670038"/>
            <a:ext cx="2081881" cy="2261218"/>
          </a:xfrm>
          <a:prstGeom prst="rect">
            <a:avLst/>
          </a:prstGeom>
        </p:spPr>
      </p:pic>
      <p:sp>
        <p:nvSpPr>
          <p:cNvPr id="8" name="Google Shape;182;p29">
            <a:extLst>
              <a:ext uri="{FF2B5EF4-FFF2-40B4-BE49-F238E27FC236}">
                <a16:creationId xmlns:a16="http://schemas.microsoft.com/office/drawing/2014/main" id="{A8D239C6-3ACC-4D39-878E-8F3DFAFA48FF}"/>
              </a:ext>
            </a:extLst>
          </p:cNvPr>
          <p:cNvSpPr/>
          <p:nvPr/>
        </p:nvSpPr>
        <p:spPr>
          <a:xfrm>
            <a:off x="197069" y="63062"/>
            <a:ext cx="5722884" cy="2254470"/>
          </a:xfrm>
          <a:prstGeom prst="cloudCallout">
            <a:avLst>
              <a:gd name="adj1" fmla="val 54032"/>
              <a:gd name="adj2" fmla="val 71150"/>
            </a:avLst>
          </a:prstGeom>
          <a:solidFill>
            <a:schemeClr val="tx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Do you think it’s acceptable to offer different dining experiences to guests depending on their status?</a:t>
            </a:r>
          </a:p>
        </p:txBody>
      </p:sp>
      <p:sp>
        <p:nvSpPr>
          <p:cNvPr id="5" name="Google Shape;182;p29">
            <a:extLst>
              <a:ext uri="{FF2B5EF4-FFF2-40B4-BE49-F238E27FC236}">
                <a16:creationId xmlns:a16="http://schemas.microsoft.com/office/drawing/2014/main" id="{308F92AF-FEBB-439B-AAF0-523CDB775A04}"/>
              </a:ext>
            </a:extLst>
          </p:cNvPr>
          <p:cNvSpPr/>
          <p:nvPr/>
        </p:nvSpPr>
        <p:spPr>
          <a:xfrm>
            <a:off x="78827" y="2571750"/>
            <a:ext cx="4666594" cy="2418036"/>
          </a:xfrm>
          <a:prstGeom prst="cloudCallout">
            <a:avLst>
              <a:gd name="adj1" fmla="val 74956"/>
              <a:gd name="adj2" fmla="val -4687"/>
            </a:avLst>
          </a:prstGeom>
          <a:solidFill>
            <a:schemeClr val="tx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Do we use food and dining to show status in the modern world?</a:t>
            </a:r>
          </a:p>
        </p:txBody>
      </p:sp>
    </p:spTree>
    <p:extLst>
      <p:ext uri="{BB962C8B-B14F-4D97-AF65-F5344CB8AC3E}">
        <p14:creationId xmlns:p14="http://schemas.microsoft.com/office/powerpoint/2010/main" val="3324880168"/>
      </p:ext>
    </p:extLst>
  </p:cSld>
  <p:clrMapOvr>
    <a:masterClrMapping/>
  </p:clrMapOvr>
</p:sld>
</file>

<file path=ppt/theme/theme1.xml><?xml version="1.0" encoding="utf-8"?>
<a:theme xmlns:a="http://schemas.openxmlformats.org/drawingml/2006/main" name="Amarantus 4">
  <a:themeElements>
    <a:clrScheme name="Amarantus">
      <a:dk1>
        <a:sysClr val="windowText" lastClr="000000"/>
      </a:dk1>
      <a:lt1>
        <a:sysClr val="window" lastClr="FFFFFF"/>
      </a:lt1>
      <a:dk2>
        <a:srgbClr val="006666"/>
      </a:dk2>
      <a:lt2>
        <a:srgbClr val="EEECE1"/>
      </a:lt2>
      <a:accent1>
        <a:srgbClr val="98CBBD"/>
      </a:accent1>
      <a:accent2>
        <a:srgbClr val="FFCC66"/>
      </a:accent2>
      <a:accent3>
        <a:srgbClr val="CB9798"/>
      </a:accent3>
      <a:accent4>
        <a:srgbClr val="CA99C5"/>
      </a:accent4>
      <a:accent5>
        <a:srgbClr val="669966"/>
      </a:accent5>
      <a:accent6>
        <a:srgbClr val="CBCB31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</TotalTime>
  <Words>274</Words>
  <Application>Microsoft Office PowerPoint</Application>
  <PresentationFormat>On-screen Show (16:9)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Amarantus 4</vt:lpstr>
      <vt:lpstr>Diet, Food &amp; Dining</vt:lpstr>
      <vt:lpstr>Food &amp; dining today</vt:lpstr>
      <vt:lpstr>What’s happening here?</vt:lpstr>
      <vt:lpstr>Eating experiences in Roman Pompeii</vt:lpstr>
      <vt:lpstr>PowerPoint Presentation</vt:lpstr>
      <vt:lpstr>Dining &amp; social status</vt:lpstr>
      <vt:lpstr>Source task: Food and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Bristow</cp:lastModifiedBy>
  <cp:revision>147</cp:revision>
  <dcterms:created xsi:type="dcterms:W3CDTF">2019-08-21T09:54:56Z</dcterms:created>
  <dcterms:modified xsi:type="dcterms:W3CDTF">2019-11-12T12:31:40Z</dcterms:modified>
</cp:coreProperties>
</file>