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274" r:id="rId3"/>
    <p:sldId id="262" r:id="rId4"/>
    <p:sldId id="264" r:id="rId5"/>
    <p:sldId id="265" r:id="rId6"/>
    <p:sldId id="267" r:id="rId7"/>
    <p:sldId id="268" r:id="rId8"/>
    <p:sldId id="269" r:id="rId9"/>
    <p:sldId id="263" r:id="rId10"/>
    <p:sldId id="270" r:id="rId11"/>
    <p:sldId id="271" r:id="rId12"/>
    <p:sldId id="273" r:id="rId13"/>
    <p:sldId id="272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74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2"/>
    <p:restoredTop sz="80657" autoAdjust="0"/>
  </p:normalViewPr>
  <p:slideViewPr>
    <p:cSldViewPr snapToGrid="0" snapToObjects="1">
      <p:cViewPr varScale="1">
        <p:scale>
          <a:sx n="71" d="100"/>
          <a:sy n="71" d="100"/>
        </p:scale>
        <p:origin x="1068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09D229-338E-DA43-B68F-DF889BCD9FFF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A2BBE5-E5A1-A448-AFED-B889827DF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67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BBE5-E5A1-A448-AFED-B889827DF1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5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BBE5-E5A1-A448-AFED-B889827DF1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92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A2BBE5-E5A1-A448-AFED-B889827DF1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0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1571" y="1152475"/>
            <a:ext cx="7870728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0" y="46854"/>
            <a:ext cx="861798" cy="936035"/>
          </a:xfrm>
          <a:prstGeom prst="rect">
            <a:avLst/>
          </a:prstGeom>
        </p:spPr>
      </p:pic>
      <p:sp>
        <p:nvSpPr>
          <p:cNvPr id="7" name="Google Shape;17;p4"/>
          <p:cNvSpPr txBox="1">
            <a:spLocks/>
          </p:cNvSpPr>
          <p:nvPr/>
        </p:nvSpPr>
        <p:spPr>
          <a:xfrm>
            <a:off x="1433287" y="200108"/>
            <a:ext cx="7411357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6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Enquiry question</a:t>
            </a:r>
          </a:p>
        </p:txBody>
      </p:sp>
    </p:spTree>
    <p:extLst>
      <p:ext uri="{BB962C8B-B14F-4D97-AF65-F5344CB8AC3E}">
        <p14:creationId xmlns:p14="http://schemas.microsoft.com/office/powerpoint/2010/main" val="114859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FFCC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698500" y="200108"/>
            <a:ext cx="81338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680858" y="1152071"/>
            <a:ext cx="3773714" cy="34290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7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970643" y="227321"/>
            <a:ext cx="7861656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Google Shape;61;p14"/>
          <p:cNvSpPr txBox="1">
            <a:spLocks/>
          </p:cNvSpPr>
          <p:nvPr/>
        </p:nvSpPr>
        <p:spPr>
          <a:xfrm flipV="1">
            <a:off x="0" y="1080000"/>
            <a:ext cx="9144000" cy="4063501"/>
          </a:xfrm>
          <a:prstGeom prst="rect">
            <a:avLst/>
          </a:prstGeom>
          <a:solidFill>
            <a:srgbClr val="FFCC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5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1006929" y="1433286"/>
            <a:ext cx="6594929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5023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 flipV="1">
            <a:off x="0" y="0"/>
            <a:ext cx="3655786" cy="5143499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347986" y="1433286"/>
            <a:ext cx="2808000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027715" y="460375"/>
            <a:ext cx="4426858" cy="414791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0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accent3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70379"/>
            <a:ext cx="9144000" cy="1678214"/>
          </a:xfrm>
          <a:prstGeom prst="rect">
            <a:avLst/>
          </a:prstGeom>
          <a:solidFill>
            <a:srgbClr val="696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59000" y="744575"/>
            <a:ext cx="6673308" cy="20526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40856" y="2834125"/>
            <a:ext cx="6691443" cy="7926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Chevron 4"/>
          <p:cNvSpPr/>
          <p:nvPr/>
        </p:nvSpPr>
        <p:spPr>
          <a:xfrm>
            <a:off x="1097644" y="1061306"/>
            <a:ext cx="807357" cy="1741715"/>
          </a:xfrm>
          <a:prstGeom prst="chevron">
            <a:avLst>
              <a:gd name="adj" fmla="val 48387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Picture 6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2" y="1364326"/>
            <a:ext cx="980100" cy="10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688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CB9798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433287" y="127921"/>
            <a:ext cx="7344585" cy="841800"/>
          </a:xfrm>
          <a:prstGeom prst="rect">
            <a:avLst/>
          </a:prstGeom>
        </p:spPr>
        <p:txBody>
          <a:bodyPr spcFirstLastPara="1" wrap="square" lIns="91423" tIns="91423" rIns="91423" bIns="91423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GB" dirty="0"/>
              <a:t>Enquiry question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5" name="Picture 4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0" y="46854"/>
            <a:ext cx="861798" cy="9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15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1406071" y="200108"/>
            <a:ext cx="7426229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Taking a closer look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6" name="Picture 5" descr="magnifying glassAsset 2@4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2" y="63502"/>
            <a:ext cx="1273712" cy="132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99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CB9798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98286" y="200108"/>
            <a:ext cx="8034014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9371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CB9798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43858" y="200108"/>
            <a:ext cx="8088443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680858" y="1152071"/>
            <a:ext cx="3773714" cy="34290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95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016000" y="218249"/>
            <a:ext cx="7725585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Google Shape;61;p14"/>
          <p:cNvSpPr txBox="1">
            <a:spLocks/>
          </p:cNvSpPr>
          <p:nvPr/>
        </p:nvSpPr>
        <p:spPr>
          <a:xfrm flipV="1">
            <a:off x="0" y="1080000"/>
            <a:ext cx="9144000" cy="4063501"/>
          </a:xfrm>
          <a:prstGeom prst="rect">
            <a:avLst/>
          </a:prstGeom>
          <a:solidFill>
            <a:srgbClr val="CB9798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5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1006929" y="1433286"/>
            <a:ext cx="6594929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108932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 flipV="1">
            <a:off x="0" y="0"/>
            <a:ext cx="3655786" cy="5143499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347986" y="1433286"/>
            <a:ext cx="2808000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027715" y="460375"/>
            <a:ext cx="4426858" cy="414791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0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1406071" y="200108"/>
            <a:ext cx="7426229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Taking a closer look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magnifying glassAsset 2@4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2" y="63502"/>
            <a:ext cx="1273712" cy="13289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430960"/>
            <a:ext cx="8229600" cy="857250"/>
          </a:xfrm>
          <a:prstGeom prst="rect">
            <a:avLst/>
          </a:prstGeom>
        </p:spPr>
        <p:txBody>
          <a:bodyPr vert="horz" lIns="91438" tIns="45719" rIns="91438" bIns="45719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858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accent4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70379"/>
            <a:ext cx="9144000" cy="1678214"/>
          </a:xfrm>
          <a:prstGeom prst="rect">
            <a:avLst/>
          </a:prstGeom>
          <a:solidFill>
            <a:srgbClr val="696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59000" y="744575"/>
            <a:ext cx="6673308" cy="20526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40856" y="2834125"/>
            <a:ext cx="6691443" cy="7926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Chevron 4"/>
          <p:cNvSpPr/>
          <p:nvPr/>
        </p:nvSpPr>
        <p:spPr>
          <a:xfrm>
            <a:off x="1097644" y="1061306"/>
            <a:ext cx="807357" cy="1741715"/>
          </a:xfrm>
          <a:prstGeom prst="chevron">
            <a:avLst>
              <a:gd name="adj" fmla="val 48387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Picture 6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2" y="1364326"/>
            <a:ext cx="980100" cy="10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50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/>
          <p:cNvSpPr txBox="1">
            <a:spLocks/>
          </p:cNvSpPr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CA99C5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433287" y="127921"/>
            <a:ext cx="7344585" cy="841800"/>
          </a:xfrm>
          <a:prstGeom prst="rect">
            <a:avLst/>
          </a:prstGeom>
        </p:spPr>
        <p:txBody>
          <a:bodyPr spcFirstLastPara="1" wrap="square" lIns="91423" tIns="91423" rIns="91423" bIns="91423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GB" dirty="0"/>
              <a:t>Enquiry question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5" name="Picture 4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0" y="46854"/>
            <a:ext cx="861798" cy="9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462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1406071" y="200108"/>
            <a:ext cx="7426229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Taking a closer look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6" name="Picture 5" descr="magnifying glassAsset 2@4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2" y="63502"/>
            <a:ext cx="1273712" cy="13289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430960"/>
            <a:ext cx="8229600" cy="857250"/>
          </a:xfrm>
          <a:prstGeom prst="rect">
            <a:avLst/>
          </a:prstGeom>
        </p:spPr>
        <p:txBody>
          <a:bodyPr vert="horz" lIns="91438" tIns="45719" rIns="91438" bIns="45719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991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CA99C5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98286" y="200108"/>
            <a:ext cx="8034014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06512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CA99C5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62000" y="200108"/>
            <a:ext cx="80703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680858" y="1152071"/>
            <a:ext cx="3773714" cy="34290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691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034145" y="227321"/>
            <a:ext cx="7798156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Google Shape;61;p14"/>
          <p:cNvSpPr txBox="1">
            <a:spLocks/>
          </p:cNvSpPr>
          <p:nvPr/>
        </p:nvSpPr>
        <p:spPr>
          <a:xfrm flipV="1">
            <a:off x="0" y="1080000"/>
            <a:ext cx="9144000" cy="4063501"/>
          </a:xfrm>
          <a:prstGeom prst="rect">
            <a:avLst/>
          </a:prstGeom>
          <a:solidFill>
            <a:srgbClr val="CA99C5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5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1006929" y="1433286"/>
            <a:ext cx="6594929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089547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 flipV="1">
            <a:off x="0" y="1"/>
            <a:ext cx="3655786" cy="5143499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347986" y="1433286"/>
            <a:ext cx="2808000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027715" y="460375"/>
            <a:ext cx="4426858" cy="414791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06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accent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70379"/>
            <a:ext cx="9144000" cy="1678214"/>
          </a:xfrm>
          <a:prstGeom prst="rect">
            <a:avLst/>
          </a:prstGeom>
          <a:solidFill>
            <a:srgbClr val="696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59000" y="744575"/>
            <a:ext cx="6673308" cy="20526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49928" y="2834125"/>
            <a:ext cx="6682371" cy="7926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Chevron 4"/>
          <p:cNvSpPr/>
          <p:nvPr/>
        </p:nvSpPr>
        <p:spPr>
          <a:xfrm>
            <a:off x="1097644" y="1061306"/>
            <a:ext cx="807357" cy="1741715"/>
          </a:xfrm>
          <a:prstGeom prst="chevron">
            <a:avLst>
              <a:gd name="adj" fmla="val 48387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Picture 6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2" y="1364326"/>
            <a:ext cx="980100" cy="10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050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/>
          <p:cNvSpPr txBox="1">
            <a:spLocks/>
          </p:cNvSpPr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6699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433285" y="127921"/>
            <a:ext cx="7344585" cy="841800"/>
          </a:xfrm>
          <a:prstGeom prst="rect">
            <a:avLst/>
          </a:prstGeom>
        </p:spPr>
        <p:txBody>
          <a:bodyPr spcFirstLastPara="1" wrap="square" lIns="91423" tIns="91423" rIns="91423" bIns="91423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GB" dirty="0"/>
              <a:t>Enquiry question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5" name="Picture 4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0" y="46854"/>
            <a:ext cx="861798" cy="9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9891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1406071" y="200108"/>
            <a:ext cx="7426229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Taking a closer look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6" name="Picture 5" descr="magnifying glassAsset 2@4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2" y="63502"/>
            <a:ext cx="1273712" cy="13289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430960"/>
            <a:ext cx="8229600" cy="857250"/>
          </a:xfrm>
          <a:prstGeom prst="rect">
            <a:avLst/>
          </a:prstGeom>
        </p:spPr>
        <p:txBody>
          <a:bodyPr vert="horz" lIns="91438" tIns="45719" rIns="91438" bIns="45719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9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200108"/>
            <a:ext cx="85206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680858" y="1152071"/>
            <a:ext cx="3773714" cy="34290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6699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98286" y="200108"/>
            <a:ext cx="8034014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31906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6699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07570" y="200108"/>
            <a:ext cx="8124729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>
            <a:off x="4680858" y="1152071"/>
            <a:ext cx="3773714" cy="34290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94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025073" y="227321"/>
            <a:ext cx="7807228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Google Shape;61;p14"/>
          <p:cNvSpPr txBox="1">
            <a:spLocks/>
          </p:cNvSpPr>
          <p:nvPr/>
        </p:nvSpPr>
        <p:spPr>
          <a:xfrm flipV="1">
            <a:off x="0" y="1080000"/>
            <a:ext cx="9144000" cy="4063501"/>
          </a:xfrm>
          <a:prstGeom prst="rect">
            <a:avLst/>
          </a:prstGeom>
          <a:solidFill>
            <a:srgbClr val="6699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5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1006929" y="1433286"/>
            <a:ext cx="6594929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1634655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 flipV="1">
            <a:off x="0" y="0"/>
            <a:ext cx="3655786" cy="5143499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347986" y="1433286"/>
            <a:ext cx="2808000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027715" y="460375"/>
            <a:ext cx="4426858" cy="414791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06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70379"/>
            <a:ext cx="9144000" cy="1678214"/>
          </a:xfrm>
          <a:prstGeom prst="rect">
            <a:avLst/>
          </a:prstGeom>
          <a:solidFill>
            <a:srgbClr val="696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59000" y="744575"/>
            <a:ext cx="6673308" cy="20526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40856" y="2834125"/>
            <a:ext cx="6691443" cy="7926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5" name="Chevron 4"/>
          <p:cNvSpPr/>
          <p:nvPr/>
        </p:nvSpPr>
        <p:spPr>
          <a:xfrm>
            <a:off x="1097644" y="1061306"/>
            <a:ext cx="807357" cy="1741715"/>
          </a:xfrm>
          <a:prstGeom prst="chevron">
            <a:avLst>
              <a:gd name="adj" fmla="val 48387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Picture 6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2" y="1364326"/>
            <a:ext cx="980100" cy="10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29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/>
          <p:cNvSpPr txBox="1">
            <a:spLocks/>
          </p:cNvSpPr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433285" y="127921"/>
            <a:ext cx="7344585" cy="841800"/>
          </a:xfrm>
          <a:prstGeom prst="rect">
            <a:avLst/>
          </a:prstGeom>
        </p:spPr>
        <p:txBody>
          <a:bodyPr spcFirstLastPara="1" wrap="square" lIns="91423" tIns="91423" rIns="91423" bIns="91423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GB" dirty="0"/>
              <a:t>Enquiry question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5" name="Picture 4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0" y="46854"/>
            <a:ext cx="861798" cy="9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88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1406071" y="200108"/>
            <a:ext cx="7426229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Taking a closer look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6" name="Picture 5" descr="magnifying glassAsset 2@4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2" y="63502"/>
            <a:ext cx="1273712" cy="13289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430960"/>
            <a:ext cx="8229600" cy="857250"/>
          </a:xfrm>
          <a:prstGeom prst="rect">
            <a:avLst/>
          </a:prstGeom>
        </p:spPr>
        <p:txBody>
          <a:bodyPr vert="horz" lIns="91438" tIns="45719" rIns="91438" bIns="45719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99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0"/>
            <a:ext cx="9144000" cy="1080000"/>
          </a:xfrm>
          <a:prstGeom prst="rect">
            <a:avLst/>
          </a:prstGeom>
          <a:solidFill>
            <a:srgbClr val="CBCB3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798286" y="200108"/>
            <a:ext cx="8034014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3570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>
  <p:cSld name="1_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CBCB3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43859" y="200108"/>
            <a:ext cx="8088442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680858" y="1152071"/>
            <a:ext cx="3773714" cy="3429000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9542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>
  <p:cSld name="1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016001" y="227321"/>
            <a:ext cx="7816300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Google Shape;61;p14"/>
          <p:cNvSpPr txBox="1">
            <a:spLocks/>
          </p:cNvSpPr>
          <p:nvPr/>
        </p:nvSpPr>
        <p:spPr>
          <a:xfrm flipV="1">
            <a:off x="0" y="1080000"/>
            <a:ext cx="9144000" cy="4063501"/>
          </a:xfrm>
          <a:prstGeom prst="rect">
            <a:avLst/>
          </a:prstGeom>
          <a:solidFill>
            <a:srgbClr val="CBCB3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5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1006929" y="1433286"/>
            <a:ext cx="6594929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</p:spTree>
    <p:extLst>
      <p:ext uri="{BB962C8B-B14F-4D97-AF65-F5344CB8AC3E}">
        <p14:creationId xmlns:p14="http://schemas.microsoft.com/office/powerpoint/2010/main" val="3938874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1025073" y="227321"/>
            <a:ext cx="7807228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Google Shape;61;p14"/>
          <p:cNvSpPr txBox="1">
            <a:spLocks/>
          </p:cNvSpPr>
          <p:nvPr/>
        </p:nvSpPr>
        <p:spPr>
          <a:xfrm flipV="1">
            <a:off x="0" y="1079999"/>
            <a:ext cx="9144000" cy="4063501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6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1006929" y="1433286"/>
            <a:ext cx="6594929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 flipV="1">
            <a:off x="0" y="0"/>
            <a:ext cx="3655786" cy="5143499"/>
          </a:xfrm>
          <a:prstGeom prst="rect">
            <a:avLst/>
          </a:prstGeom>
          <a:solidFill>
            <a:srgbClr val="CBCB3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6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347986" y="1433286"/>
            <a:ext cx="2808000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027715" y="460375"/>
            <a:ext cx="4426858" cy="414791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084C8-02C1-934C-BE44-8D1B4DFAE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0CEE5-D489-1343-B0F7-E36200F2B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04251-2F7D-9649-890C-CA25CF59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129CF030-6FFD-CE41-9C6B-DA11530373C9}" type="datetimeFigureOut">
              <a:rPr lang="en-US" smtClean="0"/>
              <a:t>9/7/2019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A995C-F9F9-C142-A448-06AD0FC32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E2B2E-891C-5042-BA6C-3573191D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26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 flipV="1">
            <a:off x="0" y="0"/>
            <a:ext cx="3655786" cy="5143499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oogle Shape;30;p7"/>
          <p:cNvSpPr txBox="1">
            <a:spLocks noGrp="1"/>
          </p:cNvSpPr>
          <p:nvPr>
            <p:ph type="body" idx="13" hasCustomPrompt="1"/>
          </p:nvPr>
        </p:nvSpPr>
        <p:spPr>
          <a:xfrm>
            <a:off x="347986" y="1433286"/>
            <a:ext cx="2808000" cy="3081286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0" lvl="0" indent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GB" dirty="0"/>
              <a:t>Add text here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"/>
          </p:nvPr>
        </p:nvSpPr>
        <p:spPr>
          <a:xfrm>
            <a:off x="4027715" y="460375"/>
            <a:ext cx="4426858" cy="4147911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GB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860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070379"/>
            <a:ext cx="9144000" cy="1678214"/>
          </a:xfrm>
          <a:prstGeom prst="rect">
            <a:avLst/>
          </a:prstGeom>
          <a:solidFill>
            <a:srgbClr val="696A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59000" y="744575"/>
            <a:ext cx="6673308" cy="20526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168071" y="2834125"/>
            <a:ext cx="6664229" cy="7926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1097644" y="1061306"/>
            <a:ext cx="807357" cy="1741715"/>
          </a:xfrm>
          <a:prstGeom prst="chevron">
            <a:avLst>
              <a:gd name="adj" fmla="val 48387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>
              <a:solidFill>
                <a:schemeClr val="accent1"/>
              </a:solidFill>
              <a:effectLst/>
            </a:endParaRPr>
          </a:p>
        </p:txBody>
      </p:sp>
      <p:pic>
        <p:nvPicPr>
          <p:cNvPr id="7" name="Picture 6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2" y="1364326"/>
            <a:ext cx="980100" cy="106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90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FFCC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hasCustomPrompt="1"/>
          </p:nvPr>
        </p:nvSpPr>
        <p:spPr>
          <a:xfrm>
            <a:off x="1433285" y="127921"/>
            <a:ext cx="7344585" cy="841800"/>
          </a:xfrm>
          <a:prstGeom prst="rect">
            <a:avLst/>
          </a:prstGeom>
        </p:spPr>
        <p:txBody>
          <a:bodyPr spcFirstLastPara="1" wrap="square" lIns="91423" tIns="91423" rIns="91423" bIns="91423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2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GB" dirty="0"/>
              <a:t>Enquiry question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marantus question mark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0" y="46854"/>
            <a:ext cx="861798" cy="9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 hasCustomPrompt="1"/>
          </p:nvPr>
        </p:nvSpPr>
        <p:spPr>
          <a:xfrm>
            <a:off x="1406071" y="200108"/>
            <a:ext cx="7426229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 dirty="0"/>
              <a:t>Taking a closer look</a:t>
            </a:r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pic>
        <p:nvPicPr>
          <p:cNvPr id="6" name="Picture 5" descr="magnifying glassAsset 2@4x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952" y="63502"/>
            <a:ext cx="1273712" cy="132891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430960"/>
            <a:ext cx="8229600" cy="857250"/>
          </a:xfrm>
          <a:prstGeom prst="rect">
            <a:avLst/>
          </a:prstGeom>
        </p:spPr>
        <p:txBody>
          <a:bodyPr vert="horz" lIns="91438" tIns="45719" rIns="91438" bIns="45719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69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1;p14"/>
          <p:cNvSpPr txBox="1">
            <a:spLocks/>
          </p:cNvSpPr>
          <p:nvPr/>
        </p:nvSpPr>
        <p:spPr>
          <a:xfrm>
            <a:off x="0" y="-1"/>
            <a:ext cx="9144000" cy="1080000"/>
          </a:xfrm>
          <a:prstGeom prst="rect">
            <a:avLst/>
          </a:prstGeom>
          <a:solidFill>
            <a:srgbClr val="FFCC66"/>
          </a:solidFill>
        </p:spPr>
        <p:txBody>
          <a:bodyPr spcFirstLastPara="1" wrap="square" lIns="91423" tIns="26999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799955"/>
            <a:r>
              <a:rPr lang="en-GB" sz="2600" dirty="0"/>
              <a:t> </a:t>
            </a:r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170214" y="200108"/>
            <a:ext cx="7662086" cy="5727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707571" y="1152475"/>
            <a:ext cx="7765144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2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656AC6CC-4EF7-B949-BB4B-282C1F90242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n-lt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A9F21-6F50-40C6-B626-6D7B19C727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9000" y="744576"/>
            <a:ext cx="6673308" cy="1827175"/>
          </a:xfrm>
        </p:spPr>
        <p:txBody>
          <a:bodyPr/>
          <a:lstStyle/>
          <a:p>
            <a:r>
              <a:rPr lang="en-GB" dirty="0"/>
              <a:t>Topic 3: Roman Beliefs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9F2CD4-8F70-4A90-9C04-ABCCDC838C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1: Public and household religion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1804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24A1B-0C9D-DB4C-A8C7-4F3DCA96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94" y="200108"/>
            <a:ext cx="7432988" cy="572700"/>
          </a:xfrm>
        </p:spPr>
        <p:txBody>
          <a:bodyPr/>
          <a:lstStyle/>
          <a:p>
            <a:r>
              <a:rPr lang="en-US" dirty="0"/>
              <a:t>Household Religion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2A948B-7541-AE41-85DD-3063CC08F7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694" y="1225687"/>
            <a:ext cx="5298141" cy="3416400"/>
          </a:xfrm>
        </p:spPr>
        <p:txBody>
          <a:bodyPr>
            <a:normAutofit fontScale="92500" lnSpcReduction="20000"/>
          </a:bodyPr>
          <a:lstStyle/>
          <a:p>
            <a:pPr marL="342900" indent="-256500">
              <a:spcAft>
                <a:spcPts val="975"/>
              </a:spcAft>
              <a:buClr>
                <a:schemeClr val="accent3"/>
              </a:buClr>
              <a:buSzPct val="113000"/>
            </a:pPr>
            <a:r>
              <a:rPr lang="en-US" sz="2000" dirty="0"/>
              <a:t>Each family had its own personal domestic guardian deities, known as </a:t>
            </a:r>
            <a:r>
              <a:rPr lang="en-US" sz="2000" i="1" dirty="0" err="1"/>
              <a:t>Lares</a:t>
            </a:r>
            <a:endParaRPr lang="en-US" sz="2000" dirty="0"/>
          </a:p>
          <a:p>
            <a:pPr marL="342900" indent="-256500">
              <a:spcAft>
                <a:spcPts val="975"/>
              </a:spcAft>
              <a:buClr>
                <a:schemeClr val="accent3"/>
              </a:buClr>
              <a:buSzPct val="113000"/>
            </a:pPr>
            <a:r>
              <a:rPr lang="en-US" sz="2000" dirty="0"/>
              <a:t>They guarded the house, especially the storeroom, and the family members</a:t>
            </a:r>
          </a:p>
          <a:p>
            <a:pPr marL="342900" indent="-256500">
              <a:spcAft>
                <a:spcPts val="975"/>
              </a:spcAft>
              <a:buClr>
                <a:schemeClr val="accent3"/>
              </a:buClr>
              <a:buSzPct val="113000"/>
            </a:pPr>
            <a:r>
              <a:rPr lang="en-US" sz="2000" i="1" dirty="0" err="1"/>
              <a:t>Lares</a:t>
            </a:r>
            <a:r>
              <a:rPr lang="en-US" sz="2000" i="1" dirty="0"/>
              <a:t> </a:t>
            </a:r>
            <a:r>
              <a:rPr lang="en-US" sz="2000" dirty="0"/>
              <a:t>were normally shown as young men in short tunics</a:t>
            </a:r>
          </a:p>
          <a:p>
            <a:pPr marL="342900" indent="-256500">
              <a:spcAft>
                <a:spcPts val="975"/>
              </a:spcAft>
              <a:buClr>
                <a:schemeClr val="accent3"/>
              </a:buClr>
              <a:buSzPct val="113000"/>
            </a:pPr>
            <a:r>
              <a:rPr lang="en-US" sz="2000" dirty="0"/>
              <a:t>Most houses had their own private shrine for worshipping the </a:t>
            </a:r>
            <a:r>
              <a:rPr lang="en-US" sz="2000" i="1" dirty="0" err="1"/>
              <a:t>Lares</a:t>
            </a:r>
            <a:r>
              <a:rPr lang="en-US" sz="2000" dirty="0"/>
              <a:t> called a </a:t>
            </a:r>
            <a:r>
              <a:rPr lang="en-US" sz="2000" i="1" dirty="0"/>
              <a:t>lararium</a:t>
            </a:r>
            <a:endParaRPr lang="en-US" sz="2000" dirty="0"/>
          </a:p>
          <a:p>
            <a:pPr marL="342900" indent="-256500">
              <a:spcAft>
                <a:spcPts val="975"/>
              </a:spcAft>
              <a:buClr>
                <a:schemeClr val="accent3"/>
              </a:buClr>
              <a:buSzPct val="113000"/>
            </a:pPr>
            <a:r>
              <a:rPr lang="en-US" sz="2000" dirty="0"/>
              <a:t>The family’s ancestors would also be </a:t>
            </a:r>
            <a:r>
              <a:rPr lang="en-US" sz="2000" dirty="0" err="1"/>
              <a:t>honoured</a:t>
            </a:r>
            <a:r>
              <a:rPr lang="en-US" sz="2000" dirty="0"/>
              <a:t> at the household shrine.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F656-950A-F64E-BA3D-036E4533D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921" y="362187"/>
            <a:ext cx="2126658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98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C3F6C-BEC0-E04D-9FE0-A98245B00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94" y="200108"/>
            <a:ext cx="7449847" cy="572700"/>
          </a:xfrm>
        </p:spPr>
        <p:txBody>
          <a:bodyPr/>
          <a:lstStyle/>
          <a:p>
            <a:r>
              <a:rPr lang="en-US" dirty="0"/>
              <a:t>Household Religion</a:t>
            </a:r>
          </a:p>
        </p:txBody>
      </p:sp>
      <p:pic>
        <p:nvPicPr>
          <p:cNvPr id="4" name="Content Placeholder 3" descr="DSC_0055.jpeg">
            <a:extLst>
              <a:ext uri="{FF2B5EF4-FFF2-40B4-BE49-F238E27FC236}">
                <a16:creationId xmlns:a16="http://schemas.microsoft.com/office/drawing/2014/main" id="{4D94C3FF-6CB5-D740-A44E-0483B37360A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" b="-59"/>
          <a:stretch/>
        </p:blipFill>
        <p:spPr>
          <a:xfrm>
            <a:off x="4023217" y="1597191"/>
            <a:ext cx="2051600" cy="3061957"/>
          </a:xfrm>
          <a:prstGeom prst="rect">
            <a:avLst/>
          </a:prstGeom>
        </p:spPr>
      </p:pic>
      <p:pic>
        <p:nvPicPr>
          <p:cNvPr id="5" name="Picture 4" descr="IMG_B9534EB68F43-1.jpeg">
            <a:extLst>
              <a:ext uri="{FF2B5EF4-FFF2-40B4-BE49-F238E27FC236}">
                <a16:creationId xmlns:a16="http://schemas.microsoft.com/office/drawing/2014/main" id="{FF196ECB-49B0-334B-9A8F-7544AE1D46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350" y="353429"/>
            <a:ext cx="2646512" cy="30245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D67800-8EB7-5D47-A76A-AD4433BB013D}"/>
              </a:ext>
            </a:extLst>
          </p:cNvPr>
          <p:cNvSpPr/>
          <p:nvPr/>
        </p:nvSpPr>
        <p:spPr>
          <a:xfrm>
            <a:off x="323193" y="1441810"/>
            <a:ext cx="3571185" cy="337271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3575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The male head of the household (the </a:t>
            </a:r>
            <a:r>
              <a:rPr lang="en-US" sz="2000" i="1" dirty="0"/>
              <a:t>paterfamilias</a:t>
            </a:r>
            <a:r>
              <a:rPr lang="en-US" sz="2000" dirty="0"/>
              <a:t>) was responsible for leading the household worship.</a:t>
            </a:r>
          </a:p>
          <a:p>
            <a:pPr marL="343575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He would leave small offerings at the shrine.</a:t>
            </a:r>
          </a:p>
          <a:p>
            <a:pPr marL="343575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Everyone in the family participated in household religion, from the paterfamilias to the children to the slaves.</a:t>
            </a:r>
          </a:p>
        </p:txBody>
      </p:sp>
    </p:spTree>
    <p:extLst>
      <p:ext uri="{BB962C8B-B14F-4D97-AF65-F5344CB8AC3E}">
        <p14:creationId xmlns:p14="http://schemas.microsoft.com/office/powerpoint/2010/main" val="341959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F927-0ACF-400A-BD5C-6B3BCFE64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424" y="200108"/>
            <a:ext cx="7426229" cy="572700"/>
          </a:xfrm>
        </p:spPr>
        <p:txBody>
          <a:bodyPr/>
          <a:lstStyle/>
          <a:p>
            <a:r>
              <a:rPr lang="en-US" dirty="0"/>
              <a:t>Household Religion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6A777-C106-4526-8941-2301B279B4B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32892" y="1495646"/>
            <a:ext cx="7253908" cy="3263504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/>
          <a:p>
            <a:pPr>
              <a:spcAft>
                <a:spcPts val="975"/>
              </a:spcAft>
            </a:pPr>
            <a:r>
              <a:rPr lang="en-GB" sz="2000" dirty="0"/>
              <a:t>Household shrines were very varied. </a:t>
            </a:r>
          </a:p>
          <a:p>
            <a:pPr>
              <a:spcAft>
                <a:spcPts val="975"/>
              </a:spcAft>
            </a:pPr>
            <a:r>
              <a:rPr lang="en-GB" sz="2000" dirty="0"/>
              <a:t>For example, whilst Jupiter (king of the Roman gods) was a very important part of public religion – he has lots of temples – he barely ever appears on household shrines.</a:t>
            </a:r>
          </a:p>
          <a:p>
            <a:pPr>
              <a:spcAft>
                <a:spcPts val="975"/>
              </a:spcAft>
            </a:pPr>
            <a:r>
              <a:rPr lang="en-GB" sz="2000" dirty="0"/>
              <a:t>Much more popular are shrines featuring pictures of Hercules, Venus and Bacchus, each of which had been very popular in Pompeii since before it became a Roman colony in 80 BCE.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2892" y="4231520"/>
            <a:ext cx="7407761" cy="377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8580" tIns="34290" rIns="68580" bIns="34290" rtlCol="0" anchor="ctr" anchorCtr="0">
            <a:spAutoFit/>
          </a:bodyPr>
          <a:lstStyle/>
          <a:p>
            <a:r>
              <a:rPr lang="en-GB" sz="2000" dirty="0"/>
              <a:t>What do these facts suggest about household religion in Pompeii?</a:t>
            </a:r>
          </a:p>
        </p:txBody>
      </p:sp>
    </p:spTree>
    <p:extLst>
      <p:ext uri="{BB962C8B-B14F-4D97-AF65-F5344CB8AC3E}">
        <p14:creationId xmlns:p14="http://schemas.microsoft.com/office/powerpoint/2010/main" val="4152208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BDE5-96B5-0C4D-9DD6-76D5603BA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Comparing public and private religion</a:t>
            </a:r>
          </a:p>
        </p:txBody>
      </p:sp>
      <p:pic>
        <p:nvPicPr>
          <p:cNvPr id="4" name="Picture 3" descr="amarantus question mar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07" y="3441158"/>
            <a:ext cx="1383093" cy="1502234"/>
          </a:xfrm>
          <a:prstGeom prst="rect">
            <a:avLst/>
          </a:prstGeom>
        </p:spPr>
      </p:pic>
      <p:sp>
        <p:nvSpPr>
          <p:cNvPr id="5" name="Google Shape;182;p29">
            <a:extLst>
              <a:ext uri="{FF2B5EF4-FFF2-40B4-BE49-F238E27FC236}">
                <a16:creationId xmlns:a16="http://schemas.microsoft.com/office/drawing/2014/main" id="{C4BC47E4-429F-4C45-9993-CDDF5222BE25}"/>
              </a:ext>
            </a:extLst>
          </p:cNvPr>
          <p:cNvSpPr/>
          <p:nvPr/>
        </p:nvSpPr>
        <p:spPr>
          <a:xfrm>
            <a:off x="1013436" y="1269952"/>
            <a:ext cx="5203339" cy="2893470"/>
          </a:xfrm>
          <a:prstGeom prst="cloudCallout">
            <a:avLst>
              <a:gd name="adj1" fmla="val 68292"/>
              <a:gd name="adj2" fmla="val 36464"/>
            </a:avLst>
          </a:prstGeom>
          <a:solidFill>
            <a:schemeClr val="tx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297" algn="ctr"/>
            <a:r>
              <a:rPr lang="en-US" sz="2400" dirty="0"/>
              <a:t>What are the similarities and differences between public and household religion?</a:t>
            </a:r>
          </a:p>
        </p:txBody>
      </p:sp>
    </p:spTree>
    <p:extLst>
      <p:ext uri="{BB962C8B-B14F-4D97-AF65-F5344CB8AC3E}">
        <p14:creationId xmlns:p14="http://schemas.microsoft.com/office/powerpoint/2010/main" val="745413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2DA2-D00F-F444-AA14-52DBC7FD5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900" dirty="0"/>
              <a:t>Roman Gods</a:t>
            </a:r>
            <a:br>
              <a:rPr lang="en-US" sz="2200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2490" y="1302247"/>
            <a:ext cx="4075117" cy="3416400"/>
          </a:xfrm>
        </p:spPr>
        <p:txBody>
          <a:bodyPr/>
          <a:lstStyle/>
          <a:p>
            <a:pPr marL="86400" indent="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None/>
            </a:pPr>
            <a:r>
              <a:rPr lang="en-GB" sz="1800" dirty="0"/>
              <a:t>The Romans worshipped a </a:t>
            </a:r>
            <a:r>
              <a:rPr lang="en-GB" sz="2800" dirty="0">
                <a:solidFill>
                  <a:schemeClr val="accent3">
                    <a:lumMod val="75000"/>
                  </a:schemeClr>
                </a:solidFill>
              </a:rPr>
              <a:t>“pantheon” </a:t>
            </a:r>
            <a:r>
              <a:rPr lang="en-GB" sz="1800" dirty="0"/>
              <a:t>of gods</a:t>
            </a:r>
          </a:p>
          <a:p>
            <a:pPr marL="86400" indent="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None/>
            </a:pPr>
            <a:r>
              <a:rPr lang="en-GB" sz="1800" dirty="0"/>
              <a:t> </a:t>
            </a:r>
          </a:p>
          <a:p>
            <a:pPr marL="342900" indent="-2565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GB" sz="1800" dirty="0"/>
              <a:t>“pan” from the Greek for “all” </a:t>
            </a:r>
          </a:p>
          <a:p>
            <a:pPr marL="829339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3000"/>
              <a:buFont typeface="Courier New" panose="02070309020205020404" pitchFamily="49" charset="0"/>
              <a:buChar char="o"/>
            </a:pPr>
            <a:r>
              <a:rPr lang="en-GB" sz="1600" dirty="0"/>
              <a:t>Panorama (all-view) </a:t>
            </a:r>
          </a:p>
          <a:p>
            <a:pPr marL="829339" lvl="1" indent="-28575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3000"/>
              <a:buFont typeface="Courier New" panose="02070309020205020404" pitchFamily="49" charset="0"/>
              <a:buChar char="o"/>
            </a:pPr>
            <a:r>
              <a:rPr lang="en-GB" sz="1600" dirty="0"/>
              <a:t>Pandemonium (all-demons) </a:t>
            </a:r>
          </a:p>
          <a:p>
            <a:pPr marL="800089" lvl="1" indent="-2565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endParaRPr lang="en-GB" sz="1600" dirty="0"/>
          </a:p>
          <a:p>
            <a:pPr marL="342900" indent="-2565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GB" sz="1800" dirty="0"/>
              <a:t>“</a:t>
            </a:r>
            <a:r>
              <a:rPr lang="en-GB" sz="1800" dirty="0" err="1"/>
              <a:t>theon</a:t>
            </a:r>
            <a:r>
              <a:rPr lang="en-GB" sz="1800" dirty="0"/>
              <a:t>” from the Greek “</a:t>
            </a:r>
            <a:r>
              <a:rPr lang="en-GB" sz="1800" dirty="0" err="1"/>
              <a:t>theos</a:t>
            </a:r>
            <a:r>
              <a:rPr lang="en-GB" sz="1800" dirty="0"/>
              <a:t>” for “god”</a:t>
            </a:r>
          </a:p>
          <a:p>
            <a:pPr marL="342900" indent="-2565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endParaRPr lang="en-US" sz="2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ED638CA-5BBF-457C-96CA-53A95642B15B}"/>
              </a:ext>
            </a:extLst>
          </p:cNvPr>
          <p:cNvSpPr txBox="1">
            <a:spLocks/>
          </p:cNvSpPr>
          <p:nvPr/>
        </p:nvSpPr>
        <p:spPr>
          <a:xfrm>
            <a:off x="4337606" y="1302247"/>
            <a:ext cx="4286131" cy="3416400"/>
          </a:xfrm>
          <a:prstGeom prst="rect">
            <a:avLst/>
          </a:prstGeom>
        </p:spPr>
        <p:txBody>
          <a:bodyPr spcFirstLastPara="1" wrap="square" lIns="91423" tIns="91423" rIns="91423" bIns="91423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189" marR="0" lvl="0" indent="-31749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+mn-lt"/>
                <a:ea typeface="Arial"/>
                <a:cs typeface="Arial"/>
                <a:sym typeface="Arial"/>
              </a:defRPr>
            </a:lvl1pPr>
            <a:lvl2pPr marL="914378" marR="0" lvl="1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566" marR="0" lvl="2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5943" marR="0" lvl="4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132" marR="0" lvl="5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320" marR="0" lvl="6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509" marR="0" lvl="7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697" marR="0" lvl="8" indent="-304793" algn="l" rtl="0" eaLnBrk="1" hangingPunct="1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6400" indent="0" defTabSz="9144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None/>
            </a:pPr>
            <a:r>
              <a:rPr lang="en-GB" sz="1800" kern="0" dirty="0"/>
              <a:t>Their religion was </a:t>
            </a:r>
            <a:r>
              <a:rPr lang="en-GB" sz="2800" dirty="0">
                <a:solidFill>
                  <a:schemeClr val="accent3">
                    <a:lumMod val="75000"/>
                  </a:schemeClr>
                </a:solidFill>
              </a:rPr>
              <a:t>“polytheistic”</a:t>
            </a:r>
          </a:p>
          <a:p>
            <a:pPr marL="86400" indent="0" defTabSz="9144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None/>
            </a:pPr>
            <a:endParaRPr lang="en-GB" kern="0" dirty="0"/>
          </a:p>
          <a:p>
            <a:pPr marL="342900" indent="-256500" defTabSz="9144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GB" sz="1800" dirty="0"/>
              <a:t>“poly” from the Greek “</a:t>
            </a:r>
            <a:r>
              <a:rPr lang="en-GB" sz="1800" dirty="0" err="1"/>
              <a:t>polu</a:t>
            </a:r>
            <a:r>
              <a:rPr lang="en-GB" sz="1800" dirty="0"/>
              <a:t>” meaning “many”</a:t>
            </a:r>
          </a:p>
          <a:p>
            <a:pPr marL="829339" lvl="1" indent="-28575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3000"/>
              <a:buFont typeface="Courier New" panose="02070309020205020404" pitchFamily="49" charset="0"/>
              <a:buChar char="o"/>
            </a:pPr>
            <a:r>
              <a:rPr lang="en-GB" sz="1600" dirty="0"/>
              <a:t>Polygon (many-angles)</a:t>
            </a:r>
          </a:p>
          <a:p>
            <a:pPr marL="829339" lvl="1" indent="-28575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Pct val="113000"/>
              <a:buFont typeface="Courier New" panose="02070309020205020404" pitchFamily="49" charset="0"/>
              <a:buChar char="o"/>
            </a:pPr>
            <a:r>
              <a:rPr lang="en-GB" sz="1600" dirty="0"/>
              <a:t>Polymath (many-learnt things) </a:t>
            </a:r>
          </a:p>
          <a:p>
            <a:pPr marL="372150" indent="-285750" defTabSz="9144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</a:pPr>
            <a:endParaRPr lang="en-GB" kern="0" dirty="0"/>
          </a:p>
          <a:p>
            <a:pPr marL="342900" indent="-256500" defTabSz="9144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GB" sz="1800" dirty="0"/>
              <a:t>And “theistic” again from the Greek “</a:t>
            </a:r>
            <a:r>
              <a:rPr lang="en-GB" sz="1800" dirty="0" err="1"/>
              <a:t>theos</a:t>
            </a:r>
            <a:r>
              <a:rPr lang="en-GB" sz="1800" dirty="0"/>
              <a:t>” for “god”</a:t>
            </a:r>
          </a:p>
          <a:p>
            <a:pPr marL="86400" indent="0" defTabSz="914400">
              <a:lnSpc>
                <a:spcPct val="90000"/>
              </a:lnSpc>
              <a:spcAft>
                <a:spcPts val="600"/>
              </a:spcAft>
              <a:buClr>
                <a:schemeClr val="accent3"/>
              </a:buClr>
              <a:buSzPct val="113000"/>
              <a:buNone/>
            </a:pP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0371590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2DA2-D00F-F444-AA14-52DBC7FD5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5239" y="200108"/>
            <a:ext cx="8034014" cy="572700"/>
          </a:xfrm>
        </p:spPr>
        <p:txBody>
          <a:bodyPr>
            <a:normAutofit fontScale="90000"/>
          </a:bodyPr>
          <a:lstStyle/>
          <a:p>
            <a:r>
              <a:rPr lang="en-US" sz="2900" dirty="0"/>
              <a:t>Starter activity</a:t>
            </a:r>
            <a:br>
              <a:rPr lang="en-US" sz="2900" dirty="0"/>
            </a:br>
            <a:br>
              <a:rPr lang="en-US" sz="2200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0360" y="1447473"/>
            <a:ext cx="6488828" cy="3416400"/>
          </a:xfrm>
        </p:spPr>
        <p:txBody>
          <a:bodyPr/>
          <a:lstStyle/>
          <a:p>
            <a:pPr marL="342900" indent="-256500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Work in pairs to write the names of as many Roman gods as you can on a slip of paper.</a:t>
            </a:r>
          </a:p>
          <a:p>
            <a:pPr marL="342900" indent="-256500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endParaRPr lang="en-US" sz="2000" dirty="0"/>
          </a:p>
          <a:p>
            <a:pPr marL="342900" indent="-256500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i="1" dirty="0"/>
              <a:t>Hint: Some gods have been mentioned in the story already – think back to these if you can.</a:t>
            </a:r>
          </a:p>
        </p:txBody>
      </p:sp>
    </p:spTree>
    <p:extLst>
      <p:ext uri="{BB962C8B-B14F-4D97-AF65-F5344CB8AC3E}">
        <p14:creationId xmlns:p14="http://schemas.microsoft.com/office/powerpoint/2010/main" val="3230060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3CB4-4390-0340-AD2E-880D6FF7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Religion in Pompeii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2A26E-D2D8-B54F-AD87-2C9B0AF8865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9758" y="1506141"/>
            <a:ext cx="7058124" cy="3071813"/>
          </a:xfrm>
          <a:prstGeom prst="rect">
            <a:avLst/>
          </a:prstGeom>
        </p:spPr>
        <p:txBody>
          <a:bodyPr lIns="68580" tIns="34290" rIns="68580" bIns="34290">
            <a:normAutofit fontScale="92500" lnSpcReduction="20000"/>
          </a:bodyPr>
          <a:lstStyle/>
          <a:p>
            <a:pPr marL="342900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endParaRPr lang="en-US" sz="2400" dirty="0"/>
          </a:p>
          <a:p>
            <a:pPr marL="342900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400" dirty="0"/>
              <a:t>The ancient </a:t>
            </a:r>
            <a:r>
              <a:rPr lang="en-US" sz="2400" dirty="0" err="1"/>
              <a:t>Pompeians</a:t>
            </a:r>
            <a:r>
              <a:rPr lang="en-US" sz="2400" dirty="0"/>
              <a:t> worshipped their gods through ceremonies and rituals.</a:t>
            </a:r>
          </a:p>
          <a:p>
            <a:pPr marL="342900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400" dirty="0"/>
              <a:t>These often involved worshippers making offerings or sacrifices to the gods.</a:t>
            </a:r>
          </a:p>
          <a:p>
            <a:pPr marL="342900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400" dirty="0"/>
              <a:t>The purpose was to please the gods, so that they would do good things for the worshippers.</a:t>
            </a:r>
          </a:p>
          <a:p>
            <a:pPr marL="342900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400" dirty="0"/>
              <a:t>This relationship of give and take is expressed in the Latin phrase “</a:t>
            </a:r>
            <a:r>
              <a:rPr lang="en-US" sz="2400" i="1" dirty="0"/>
              <a:t>do </a:t>
            </a:r>
            <a:r>
              <a:rPr lang="en-US" sz="2400" i="1" dirty="0" err="1"/>
              <a:t>ut</a:t>
            </a:r>
            <a:r>
              <a:rPr lang="en-US" sz="2400" i="1" dirty="0"/>
              <a:t> des</a:t>
            </a:r>
            <a:r>
              <a:rPr lang="en-US" sz="2400" dirty="0"/>
              <a:t>” which means “</a:t>
            </a:r>
            <a:r>
              <a:rPr lang="en-US" sz="2400" i="1" dirty="0"/>
              <a:t>I give so that you will give</a:t>
            </a:r>
            <a:r>
              <a:rPr lang="en-US" sz="2400" dirty="0"/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49838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29785-14AC-3044-90EB-85059B9C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4963"/>
            <a:ext cx="2385281" cy="755700"/>
          </a:xfrm>
        </p:spPr>
        <p:txBody>
          <a:bodyPr/>
          <a:lstStyle/>
          <a:p>
            <a:pPr algn="ctr"/>
            <a:r>
              <a:rPr lang="en-US" dirty="0"/>
              <a:t>Public Rituals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986590-E1AD-5F4A-9082-868DED55240B}"/>
              </a:ext>
            </a:extLst>
          </p:cNvPr>
          <p:cNvSpPr txBox="1"/>
          <p:nvPr/>
        </p:nvSpPr>
        <p:spPr>
          <a:xfrm>
            <a:off x="545640" y="1227265"/>
            <a:ext cx="2786634" cy="371127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975"/>
              </a:spcAft>
            </a:pPr>
            <a:r>
              <a:rPr lang="en-US" sz="2000" dirty="0"/>
              <a:t>This wall painting depicts a public religious ritual.</a:t>
            </a:r>
          </a:p>
          <a:p>
            <a:pPr>
              <a:spcAft>
                <a:spcPts val="975"/>
              </a:spcAft>
            </a:pPr>
            <a:r>
              <a:rPr lang="en-US" sz="2000" dirty="0"/>
              <a:t>We can tell it is a public ritual because it takes place outside and many people are participating.</a:t>
            </a:r>
          </a:p>
          <a:p>
            <a:pPr>
              <a:spcAft>
                <a:spcPts val="975"/>
              </a:spcAft>
            </a:pPr>
            <a:r>
              <a:rPr lang="en-US" sz="2000" dirty="0"/>
              <a:t>Work through the questions on your worksheet to see what else you can work out about this ritual.</a:t>
            </a:r>
          </a:p>
        </p:txBody>
      </p:sp>
      <p:pic>
        <p:nvPicPr>
          <p:cNvPr id="7" name="Picture 6" descr="DSC_3154.jpeg">
            <a:extLst>
              <a:ext uri="{FF2B5EF4-FFF2-40B4-BE49-F238E27FC236}">
                <a16:creationId xmlns:a16="http://schemas.microsoft.com/office/drawing/2014/main" id="{5307558D-59A1-457A-9E41-5903DB442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b="4130"/>
          <a:stretch/>
        </p:blipFill>
        <p:spPr>
          <a:xfrm>
            <a:off x="3650617" y="1"/>
            <a:ext cx="55219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20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7FFB-B993-814F-A99B-CED733B6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7742" y="200108"/>
            <a:ext cx="7424558" cy="572700"/>
          </a:xfrm>
        </p:spPr>
        <p:txBody>
          <a:bodyPr/>
          <a:lstStyle/>
          <a:p>
            <a:r>
              <a:rPr lang="en-US" sz="3200" dirty="0"/>
              <a:t>Did you spot?</a:t>
            </a:r>
          </a:p>
        </p:txBody>
      </p:sp>
      <p:pic>
        <p:nvPicPr>
          <p:cNvPr id="4" name="Content Placeholder 3" descr="IMG_6714.jpg">
            <a:extLst>
              <a:ext uri="{FF2B5EF4-FFF2-40B4-BE49-F238E27FC236}">
                <a16:creationId xmlns:a16="http://schemas.microsoft.com/office/drawing/2014/main" id="{63E166B4-78A2-EB42-A5BB-97F607734F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t="29862" r="22855" b="33753"/>
          <a:stretch/>
        </p:blipFill>
        <p:spPr>
          <a:xfrm>
            <a:off x="615335" y="1271216"/>
            <a:ext cx="2495550" cy="1665684"/>
          </a:xfrm>
          <a:prstGeom prst="rect">
            <a:avLst/>
          </a:prstGeom>
        </p:spPr>
      </p:pic>
      <p:pic>
        <p:nvPicPr>
          <p:cNvPr id="5" name="Picture 4" descr="IMG_6715.jpg">
            <a:extLst>
              <a:ext uri="{FF2B5EF4-FFF2-40B4-BE49-F238E27FC236}">
                <a16:creationId xmlns:a16="http://schemas.microsoft.com/office/drawing/2014/main" id="{C88BCB33-947C-A541-B957-906C60BCEA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1" t="32207" b="30144"/>
          <a:stretch/>
        </p:blipFill>
        <p:spPr>
          <a:xfrm>
            <a:off x="4914904" y="3246832"/>
            <a:ext cx="3693218" cy="1821656"/>
          </a:xfrm>
          <a:prstGeom prst="rect">
            <a:avLst/>
          </a:prstGeom>
        </p:spPr>
      </p:pic>
      <p:pic>
        <p:nvPicPr>
          <p:cNvPr id="6" name="Picture 5" descr="DSC_3157.jpeg">
            <a:extLst>
              <a:ext uri="{FF2B5EF4-FFF2-40B4-BE49-F238E27FC236}">
                <a16:creationId xmlns:a16="http://schemas.microsoft.com/office/drawing/2014/main" id="{B0FDA761-64BE-CB4A-8E19-E221CEB33F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1" t="58765" r="30587"/>
          <a:stretch/>
        </p:blipFill>
        <p:spPr>
          <a:xfrm>
            <a:off x="6063700" y="1168521"/>
            <a:ext cx="2633504" cy="2017410"/>
          </a:xfrm>
          <a:prstGeom prst="rect">
            <a:avLst/>
          </a:prstGeom>
        </p:spPr>
      </p:pic>
      <p:pic>
        <p:nvPicPr>
          <p:cNvPr id="7" name="Picture 6" descr="DSC_3156.jpg">
            <a:extLst>
              <a:ext uri="{FF2B5EF4-FFF2-40B4-BE49-F238E27FC236}">
                <a16:creationId xmlns:a16="http://schemas.microsoft.com/office/drawing/2014/main" id="{386C9945-D3C4-8A47-9978-72FB86E56EE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74" t="60156" r="38333" b="18099"/>
          <a:stretch/>
        </p:blipFill>
        <p:spPr>
          <a:xfrm>
            <a:off x="2323621" y="3022715"/>
            <a:ext cx="2495549" cy="1311108"/>
          </a:xfrm>
          <a:prstGeom prst="rect">
            <a:avLst/>
          </a:prstGeom>
        </p:spPr>
      </p:pic>
      <p:pic>
        <p:nvPicPr>
          <p:cNvPr id="8" name="Picture 7" descr="IMG_3AA78D3D2D1E-1.jpeg">
            <a:extLst>
              <a:ext uri="{FF2B5EF4-FFF2-40B4-BE49-F238E27FC236}">
                <a16:creationId xmlns:a16="http://schemas.microsoft.com/office/drawing/2014/main" id="{56B5B6CC-B831-D143-9B25-DBE95710A2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992" y="1749970"/>
            <a:ext cx="2768601" cy="11869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E6DD091-4E24-5E4B-994A-CD6EEB98F640}"/>
              </a:ext>
            </a:extLst>
          </p:cNvPr>
          <p:cNvCxnSpPr/>
          <p:nvPr/>
        </p:nvCxnSpPr>
        <p:spPr>
          <a:xfrm flipH="1" flipV="1">
            <a:off x="2823914" y="1749970"/>
            <a:ext cx="935286" cy="289730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3738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929785-14AC-3044-90EB-85059B9C8944}"/>
              </a:ext>
            </a:extLst>
          </p:cNvPr>
          <p:cNvSpPr txBox="1">
            <a:spLocks/>
          </p:cNvSpPr>
          <p:nvPr/>
        </p:nvSpPr>
        <p:spPr>
          <a:xfrm>
            <a:off x="689427" y="243890"/>
            <a:ext cx="2097477" cy="755700"/>
          </a:xfrm>
          <a:prstGeom prst="rect">
            <a:avLst/>
          </a:prstGeom>
        </p:spPr>
        <p:txBody>
          <a:bodyPr spcFirstLastPara="1" wrap="square" lIns="91423" tIns="91423" rIns="91423" bIns="91423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500" b="0" i="0" u="none" strike="noStrike" cap="none">
                <a:solidFill>
                  <a:srgbClr val="000000"/>
                </a:solidFill>
                <a:latin typeface="+mj-lt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600" dirty="0"/>
              <a:t>Public Rituals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86590-E1AD-5F4A-9082-868DED55240B}"/>
              </a:ext>
            </a:extLst>
          </p:cNvPr>
          <p:cNvSpPr txBox="1"/>
          <p:nvPr/>
        </p:nvSpPr>
        <p:spPr>
          <a:xfrm>
            <a:off x="268844" y="1576375"/>
            <a:ext cx="2945689" cy="191590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spcAft>
                <a:spcPts val="975"/>
              </a:spcAft>
            </a:pPr>
            <a:r>
              <a:rPr lang="en-US" sz="2000" b="1" dirty="0"/>
              <a:t>Creative task: </a:t>
            </a:r>
            <a:r>
              <a:rPr lang="en-US" sz="2000" dirty="0"/>
              <a:t>write a detailed description of the scene. Try to include detail from all 5 of your senses (sight, smell, sound, taste, touch).</a:t>
            </a:r>
          </a:p>
        </p:txBody>
      </p:sp>
      <p:pic>
        <p:nvPicPr>
          <p:cNvPr id="10" name="Picture 9" descr="DSC_3154.jpeg">
            <a:extLst>
              <a:ext uri="{FF2B5EF4-FFF2-40B4-BE49-F238E27FC236}">
                <a16:creationId xmlns:a16="http://schemas.microsoft.com/office/drawing/2014/main" id="{5307558D-59A1-457A-9E41-5903DB4425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 b="4130"/>
          <a:stretch/>
        </p:blipFill>
        <p:spPr>
          <a:xfrm>
            <a:off x="3650617" y="1"/>
            <a:ext cx="552195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58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FB0F-C4A6-164A-93F7-665BA104A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073" y="200108"/>
            <a:ext cx="7458278" cy="572700"/>
          </a:xfrm>
        </p:spPr>
        <p:txBody>
          <a:bodyPr/>
          <a:lstStyle/>
          <a:p>
            <a:r>
              <a:rPr lang="en-US" dirty="0"/>
              <a:t>Religious Buildings: Temples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48C9B-9047-2948-ABF5-3BFA6F83E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6766" y="1455901"/>
            <a:ext cx="4675256" cy="3416400"/>
          </a:xfrm>
        </p:spPr>
        <p:txBody>
          <a:bodyPr>
            <a:normAutofit fontScale="92500" lnSpcReduction="10000"/>
          </a:bodyPr>
          <a:lstStyle/>
          <a:p>
            <a:pPr marL="342900" indent="-256500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Pompeii contained many religious buildings, called temples.</a:t>
            </a:r>
          </a:p>
          <a:p>
            <a:pPr marL="342900" indent="-256500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A temple was a sacred building that </a:t>
            </a:r>
            <a:br>
              <a:rPr lang="en-US" sz="2000" dirty="0"/>
            </a:br>
            <a:r>
              <a:rPr lang="en-US" sz="2000" dirty="0"/>
              <a:t>was thought to be the home of a god </a:t>
            </a:r>
            <a:br>
              <a:rPr lang="en-US" sz="2000" dirty="0"/>
            </a:br>
            <a:r>
              <a:rPr lang="en-US" sz="2000" dirty="0"/>
              <a:t>or goddess.</a:t>
            </a:r>
          </a:p>
          <a:p>
            <a:pPr marL="343575" indent="-257175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Temples could be built and paid for </a:t>
            </a:r>
            <a:br>
              <a:rPr lang="en-US" sz="2000" dirty="0"/>
            </a:br>
            <a:r>
              <a:rPr lang="en-US" sz="2000" dirty="0"/>
              <a:t>by the government or by private individuals who wanted to show devotion to the god, or just to show off!</a:t>
            </a:r>
          </a:p>
          <a:p>
            <a:pPr marL="342900" indent="-256500">
              <a:lnSpc>
                <a:spcPct val="90000"/>
              </a:lnSpc>
              <a:spcAft>
                <a:spcPts val="975"/>
              </a:spcAft>
              <a:buClr>
                <a:schemeClr val="accent3"/>
              </a:buClr>
              <a:buSzPct val="113000"/>
              <a:buFont typeface="Lucida Grande"/>
              <a:buChar char="●"/>
            </a:pPr>
            <a:r>
              <a:rPr lang="en-US" sz="2000" dirty="0"/>
              <a:t>Rituals, like the one in the wall painting, would often take place outside a temple.</a:t>
            </a:r>
          </a:p>
        </p:txBody>
      </p:sp>
      <p:pic>
        <p:nvPicPr>
          <p:cNvPr id="4" name="Picture 3" descr="YwD0foiKTAumCVYD7sqUow_thumb_37eee.jpg">
            <a:extLst>
              <a:ext uri="{FF2B5EF4-FFF2-40B4-BE49-F238E27FC236}">
                <a16:creationId xmlns:a16="http://schemas.microsoft.com/office/drawing/2014/main" id="{7858F533-A25F-F442-A712-D08C6C9F27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01" b="97526" l="5859" r="97363">
                        <a14:foregroundMark x1="29834" y1="25846" x2="29834" y2="25846"/>
                        <a14:foregroundMark x1="10742" y1="37044" x2="10742" y2="37044"/>
                        <a14:foregroundMark x1="80713" y1="75391" x2="80713" y2="75391"/>
                        <a14:foregroundMark x1="81836" y1="74284" x2="81836" y2="74284"/>
                        <a14:foregroundMark x1="81396" y1="76107" x2="81396" y2="76107"/>
                        <a14:foregroundMark x1="61865" y1="21810" x2="61865" y2="21810"/>
                        <a14:backgroundMark x1="19824" y1="31185" x2="19824" y2="31185"/>
                        <a14:backgroundMark x1="13867" y1="45313" x2="13867" y2="45313"/>
                        <a14:backgroundMark x1="8936" y1="40885" x2="8936" y2="40885"/>
                        <a14:backgroundMark x1="32031" y1="27344" x2="32031" y2="27344"/>
                        <a14:backgroundMark x1="32568" y1="33724" x2="32568" y2="33724"/>
                        <a14:backgroundMark x1="58447" y1="30078" x2="58447" y2="30078"/>
                        <a14:backgroundMark x1="65039" y1="31185" x2="65039" y2="31185"/>
                        <a14:backgroundMark x1="64502" y1="27148" x2="64502" y2="27148"/>
                        <a14:backgroundMark x1="36865" y1="17253" x2="36865" y2="17253"/>
                        <a14:backgroundMark x1="83203" y1="81576" x2="83203" y2="81576"/>
                        <a14:backgroundMark x1="80322" y1="80859" x2="80322" y2="80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" t="7695" r="3236"/>
          <a:stretch/>
        </p:blipFill>
        <p:spPr>
          <a:xfrm>
            <a:off x="4769297" y="1210733"/>
            <a:ext cx="4087937" cy="30957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F69A83-0F55-FF4C-A5C6-264938559CEB}"/>
              </a:ext>
            </a:extLst>
          </p:cNvPr>
          <p:cNvSpPr txBox="1"/>
          <p:nvPr/>
        </p:nvSpPr>
        <p:spPr>
          <a:xfrm>
            <a:off x="5829399" y="4243158"/>
            <a:ext cx="3044952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600" dirty="0"/>
              <a:t>Model of the Temple of Isis</a:t>
            </a:r>
          </a:p>
        </p:txBody>
      </p:sp>
    </p:spTree>
    <p:extLst>
      <p:ext uri="{BB962C8B-B14F-4D97-AF65-F5344CB8AC3E}">
        <p14:creationId xmlns:p14="http://schemas.microsoft.com/office/powerpoint/2010/main" val="2866328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F2A8-DE77-644A-8C21-7E0EFFCA2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113" y="200108"/>
            <a:ext cx="7365554" cy="572700"/>
          </a:xfrm>
        </p:spPr>
        <p:txBody>
          <a:bodyPr/>
          <a:lstStyle/>
          <a:p>
            <a:r>
              <a:rPr lang="en-US" dirty="0"/>
              <a:t>Optional Extension: Map of the Forum of Pompeii</a:t>
            </a:r>
          </a:p>
        </p:txBody>
      </p:sp>
      <p:pic>
        <p:nvPicPr>
          <p:cNvPr id="4" name="Content Placeholder 3" descr="Forum and buildings-01-01.png">
            <a:extLst>
              <a:ext uri="{FF2B5EF4-FFF2-40B4-BE49-F238E27FC236}">
                <a16:creationId xmlns:a16="http://schemas.microsoft.com/office/drawing/2014/main" id="{EF0FD102-0571-2647-859D-3E1F303C9F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46" y="1446954"/>
            <a:ext cx="3359944" cy="32635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B3DFFB-5456-2A43-923B-60EAEFB245B7}"/>
              </a:ext>
            </a:extLst>
          </p:cNvPr>
          <p:cNvSpPr txBox="1"/>
          <p:nvPr/>
        </p:nvSpPr>
        <p:spPr>
          <a:xfrm>
            <a:off x="4973462" y="1445494"/>
            <a:ext cx="3704373" cy="37394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  <a:spcAft>
                <a:spcPts val="975"/>
              </a:spcAft>
            </a:pPr>
            <a:r>
              <a:rPr lang="en-US" sz="2200" dirty="0">
                <a:latin typeface="Corbel"/>
                <a:cs typeface="Corbel"/>
              </a:rPr>
              <a:t>Reminder: What is a forum?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89AEB-9598-A542-8027-31F95C674674}"/>
              </a:ext>
            </a:extLst>
          </p:cNvPr>
          <p:cNvSpPr txBox="1"/>
          <p:nvPr/>
        </p:nvSpPr>
        <p:spPr>
          <a:xfrm>
            <a:off x="4973462" y="1958906"/>
            <a:ext cx="3498186" cy="1315745"/>
          </a:xfrm>
          <a:prstGeom prst="rect">
            <a:avLst/>
          </a:prstGeom>
          <a:solidFill>
            <a:srgbClr val="EAD5D6"/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b="1" dirty="0">
                <a:latin typeface="Corbel"/>
                <a:cs typeface="Corbel"/>
              </a:rPr>
              <a:t>Written explanation practice:</a:t>
            </a:r>
          </a:p>
          <a:p>
            <a:pPr>
              <a:lnSpc>
                <a:spcPct val="90000"/>
              </a:lnSpc>
              <a:spcAft>
                <a:spcPts val="975"/>
              </a:spcAft>
            </a:pPr>
            <a:r>
              <a:rPr lang="en-US" sz="1800" dirty="0">
                <a:latin typeface="Corbel"/>
                <a:cs typeface="Corbel"/>
              </a:rPr>
              <a:t>What can you tell from the plan of the Forum of Pompeii about the importance of religion in their culture?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10ECD2-BB60-6E4D-B173-E2AF7F586803}"/>
              </a:ext>
            </a:extLst>
          </p:cNvPr>
          <p:cNvSpPr txBox="1"/>
          <p:nvPr/>
        </p:nvSpPr>
        <p:spPr>
          <a:xfrm>
            <a:off x="4973462" y="3398407"/>
            <a:ext cx="4019130" cy="12398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50" b="1" dirty="0">
                <a:latin typeface="Corbel"/>
                <a:cs typeface="Corbel"/>
              </a:rPr>
              <a:t>Writing frame:</a:t>
            </a:r>
          </a:p>
          <a:p>
            <a:pPr>
              <a:lnSpc>
                <a:spcPct val="90000"/>
              </a:lnSpc>
              <a:spcAft>
                <a:spcPts val="975"/>
              </a:spcAft>
            </a:pPr>
            <a:r>
              <a:rPr lang="en-US" sz="1650" dirty="0">
                <a:latin typeface="Corbel"/>
                <a:cs typeface="Corbel"/>
              </a:rPr>
              <a:t>It seems as though religion in Pompeii was</a:t>
            </a:r>
            <a:r>
              <a:rPr lang="mr-IN" sz="1650" dirty="0">
                <a:latin typeface="Corbel"/>
                <a:cs typeface="Corbel"/>
              </a:rPr>
              <a:t>…</a:t>
            </a:r>
            <a:endParaRPr lang="en-US" sz="1650" dirty="0">
              <a:latin typeface="Corbel"/>
              <a:cs typeface="Corbel"/>
            </a:endParaRPr>
          </a:p>
          <a:p>
            <a:pPr>
              <a:lnSpc>
                <a:spcPct val="90000"/>
              </a:lnSpc>
              <a:spcAft>
                <a:spcPts val="975"/>
              </a:spcAft>
            </a:pPr>
            <a:r>
              <a:rPr lang="en-US" sz="1650" dirty="0">
                <a:latin typeface="Corbel"/>
                <a:cs typeface="Corbel"/>
              </a:rPr>
              <a:t>This is because the Forum of Pompeii has…</a:t>
            </a:r>
          </a:p>
          <a:p>
            <a:pPr>
              <a:lnSpc>
                <a:spcPct val="90000"/>
              </a:lnSpc>
              <a:spcAft>
                <a:spcPts val="975"/>
              </a:spcAft>
            </a:pPr>
            <a:r>
              <a:rPr lang="en-US" sz="1650" dirty="0">
                <a:latin typeface="Corbel"/>
                <a:cs typeface="Corbel"/>
              </a:rPr>
              <a:t>This could imply that…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C4017-B42F-9044-9F3A-3C6FE303D0CA}"/>
              </a:ext>
            </a:extLst>
          </p:cNvPr>
          <p:cNvSpPr txBox="1"/>
          <p:nvPr/>
        </p:nvSpPr>
        <p:spPr>
          <a:xfrm>
            <a:off x="151409" y="1538567"/>
            <a:ext cx="1264704" cy="31470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000" dirty="0"/>
              <a:t>Key :</a:t>
            </a:r>
          </a:p>
          <a:p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75000"/>
                  </a:schemeClr>
                </a:solidFill>
              </a:rPr>
              <a:t>Green</a:t>
            </a:r>
            <a:r>
              <a:rPr lang="en-US" sz="2000" dirty="0"/>
              <a:t>: Shops</a:t>
            </a:r>
          </a:p>
          <a:p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</a:rPr>
              <a:t>Orange</a:t>
            </a:r>
            <a:r>
              <a:rPr lang="en-US" sz="2000" dirty="0"/>
              <a:t>: Religious</a:t>
            </a:r>
          </a:p>
          <a:p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Red</a:t>
            </a:r>
            <a:r>
              <a:rPr lang="en-US" sz="2000" dirty="0"/>
              <a:t>: Political</a:t>
            </a:r>
          </a:p>
        </p:txBody>
      </p:sp>
    </p:spTree>
    <p:extLst>
      <p:ext uri="{BB962C8B-B14F-4D97-AF65-F5344CB8AC3E}">
        <p14:creationId xmlns:p14="http://schemas.microsoft.com/office/powerpoint/2010/main" val="4123997561"/>
      </p:ext>
    </p:extLst>
  </p:cSld>
  <p:clrMapOvr>
    <a:masterClrMapping/>
  </p:clrMapOvr>
</p:sld>
</file>

<file path=ppt/theme/theme1.xml><?xml version="1.0" encoding="utf-8"?>
<a:theme xmlns:a="http://schemas.openxmlformats.org/drawingml/2006/main" name="Amarantus 4">
  <a:themeElements>
    <a:clrScheme name="Amarantus">
      <a:dk1>
        <a:sysClr val="windowText" lastClr="000000"/>
      </a:dk1>
      <a:lt1>
        <a:sysClr val="window" lastClr="FFFFFF"/>
      </a:lt1>
      <a:dk2>
        <a:srgbClr val="006666"/>
      </a:dk2>
      <a:lt2>
        <a:srgbClr val="EEECE1"/>
      </a:lt2>
      <a:accent1>
        <a:srgbClr val="98CBBD"/>
      </a:accent1>
      <a:accent2>
        <a:srgbClr val="FFCC66"/>
      </a:accent2>
      <a:accent3>
        <a:srgbClr val="CB9798"/>
      </a:accent3>
      <a:accent4>
        <a:srgbClr val="CA99C5"/>
      </a:accent4>
      <a:accent5>
        <a:srgbClr val="669966"/>
      </a:accent5>
      <a:accent6>
        <a:srgbClr val="CBCB31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Amarantus 4.thmx</Template>
  <TotalTime>6225</TotalTime>
  <Words>625</Words>
  <Application>Microsoft Office PowerPoint</Application>
  <PresentationFormat>On-screen Show (16:9)</PresentationFormat>
  <Paragraphs>75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Corbel</vt:lpstr>
      <vt:lpstr>Courier New</vt:lpstr>
      <vt:lpstr>Lucida Grande</vt:lpstr>
      <vt:lpstr>Amarantus 4</vt:lpstr>
      <vt:lpstr>Topic 3: Roman Beliefs</vt:lpstr>
      <vt:lpstr>Roman Gods </vt:lpstr>
      <vt:lpstr>Starter activity  </vt:lpstr>
      <vt:lpstr>Religion in Pompeii</vt:lpstr>
      <vt:lpstr>Public Rituals</vt:lpstr>
      <vt:lpstr>Did you spot?</vt:lpstr>
      <vt:lpstr>PowerPoint Presentation</vt:lpstr>
      <vt:lpstr>Religious Buildings: Temples</vt:lpstr>
      <vt:lpstr>Optional Extension: Map of the Forum of Pompeii</vt:lpstr>
      <vt:lpstr>Household Religion</vt:lpstr>
      <vt:lpstr>Household Religion</vt:lpstr>
      <vt:lpstr>Household Religion</vt:lpstr>
      <vt:lpstr>Comparing public and private religion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Caroline Bristow</cp:lastModifiedBy>
  <cp:revision>123</cp:revision>
  <dcterms:created xsi:type="dcterms:W3CDTF">2019-08-21T09:54:56Z</dcterms:created>
  <dcterms:modified xsi:type="dcterms:W3CDTF">2019-09-07T17:07:23Z</dcterms:modified>
</cp:coreProperties>
</file>